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 id="271" r:id="rId45"/>
    <p:sldId id="272" r:id="rId46"/>
    <p:sldId id="273" r:id="rId47"/>
    <p:sldId id="274" r:id="rId48"/>
    <p:sldId id="275" r:id="rId49"/>
    <p:sldId id="276" r:id="rId50"/>
    <p:sldId id="277" r:id="rId51"/>
    <p:sldId id="278" r:id="rId52"/>
    <p:sldId id="279" r:id="rId53"/>
    <p:sldId id="280" r:id="rId54"/>
    <p:sldId id="281" r:id="rId55"/>
    <p:sldId id="282" r:id="rId56"/>
    <p:sldId id="283" r:id="rId57"/>
    <p:sldId id="284" r:id="rId58"/>
    <p:sldId id="285" r:id="rId59"/>
    <p:sldId id="286" r:id="rId60"/>
    <p:sldId id="287" r:id="rId6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ato" charset="1" panose="020F0502020204030203"/>
      <p:regular r:id="rId10"/>
    </p:embeddedFont>
    <p:embeddedFont>
      <p:font typeface="Lato Bold" charset="1" panose="020F0502020204030203"/>
      <p:regular r:id="rId11"/>
    </p:embeddedFont>
    <p:embeddedFont>
      <p:font typeface="Lato Italics" charset="1" panose="020F0502020204030203"/>
      <p:regular r:id="rId12"/>
    </p:embeddedFont>
    <p:embeddedFont>
      <p:font typeface="Lato Bold Italics" charset="1" panose="020F0502020204030203"/>
      <p:regular r:id="rId13"/>
    </p:embeddedFont>
    <p:embeddedFont>
      <p:font typeface="Poppins ExtraBold" charset="1" panose="00000900000000000000"/>
      <p:regular r:id="rId14"/>
    </p:embeddedFont>
    <p:embeddedFont>
      <p:font typeface="Poppins ExtraBold Bold" charset="1" panose="00000A00000000000000"/>
      <p:regular r:id="rId15"/>
    </p:embeddedFont>
    <p:embeddedFont>
      <p:font typeface="Poppins ExtraBold Italics" charset="1" panose="00000900000000000000"/>
      <p:regular r:id="rId16"/>
    </p:embeddedFont>
    <p:embeddedFont>
      <p:font typeface="Poppins ExtraBold Bold Italics" charset="1" panose="00000A00000000000000"/>
      <p:regular r:id="rId17"/>
    </p:embeddedFont>
    <p:embeddedFont>
      <p:font typeface="Poppins" charset="1" panose="00000500000000000000"/>
      <p:regular r:id="rId18"/>
    </p:embeddedFont>
    <p:embeddedFont>
      <p:font typeface="Poppins Bold" charset="1" panose="00000800000000000000"/>
      <p:regular r:id="rId19"/>
    </p:embeddedFont>
    <p:embeddedFont>
      <p:font typeface="Poppins Italics" charset="1" panose="00000500000000000000"/>
      <p:regular r:id="rId20"/>
    </p:embeddedFont>
    <p:embeddedFont>
      <p:font typeface="Poppins Bold Italics" charset="1" panose="00000800000000000000"/>
      <p:regular r:id="rId21"/>
    </p:embeddedFont>
    <p:embeddedFont>
      <p:font typeface="Canva Sans" charset="1" panose="020B0503030501040103"/>
      <p:regular r:id="rId22"/>
    </p:embeddedFont>
    <p:embeddedFont>
      <p:font typeface="Canva Sans Bold" charset="1" panose="020B0803030501040103"/>
      <p:regular r:id="rId23"/>
    </p:embeddedFont>
    <p:embeddedFont>
      <p:font typeface="Canva Sans Italics" charset="1" panose="020B0503030501040103"/>
      <p:regular r:id="rId24"/>
    </p:embeddedFont>
    <p:embeddedFont>
      <p:font typeface="Canva Sans Bold Italics" charset="1" panose="020B0803030501040103"/>
      <p:regular r:id="rId25"/>
    </p:embeddedFont>
    <p:embeddedFont>
      <p:font typeface="Alice" charset="1" panose="00000500000000000000"/>
      <p:regular r:id="rId26"/>
    </p:embeddedFont>
    <p:embeddedFont>
      <p:font typeface="Alice Bold" charset="1" panose="00000500000000000000"/>
      <p:regular r:id="rId27"/>
    </p:embeddedFont>
    <p:embeddedFont>
      <p:font typeface="Alice Italics" charset="1" panose="00000500000000000000"/>
      <p:regular r:id="rId28"/>
    </p:embeddedFont>
    <p:embeddedFont>
      <p:font typeface="Alice Bold Italics" charset="1" panose="000005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41" Target="slides/slide12.xml" Type="http://schemas.openxmlformats.org/officeDocument/2006/relationships/slide"/><Relationship Id="rId42" Target="slides/slide13.xml" Type="http://schemas.openxmlformats.org/officeDocument/2006/relationships/slide"/><Relationship Id="rId43" Target="slides/slide14.xml" Type="http://schemas.openxmlformats.org/officeDocument/2006/relationships/slide"/><Relationship Id="rId44" Target="slides/slide15.xml" Type="http://schemas.openxmlformats.org/officeDocument/2006/relationships/slide"/><Relationship Id="rId45" Target="slides/slide16.xml" Type="http://schemas.openxmlformats.org/officeDocument/2006/relationships/slide"/><Relationship Id="rId46" Target="slides/slide17.xml" Type="http://schemas.openxmlformats.org/officeDocument/2006/relationships/slide"/><Relationship Id="rId47" Target="slides/slide18.xml" Type="http://schemas.openxmlformats.org/officeDocument/2006/relationships/slide"/><Relationship Id="rId48" Target="slides/slide19.xml" Type="http://schemas.openxmlformats.org/officeDocument/2006/relationships/slide"/><Relationship Id="rId49" Target="slides/slide20.xml" Type="http://schemas.openxmlformats.org/officeDocument/2006/relationships/slide"/><Relationship Id="rId5" Target="tableStyles.xml" Type="http://schemas.openxmlformats.org/officeDocument/2006/relationships/tableStyles"/><Relationship Id="rId50" Target="slides/slide21.xml" Type="http://schemas.openxmlformats.org/officeDocument/2006/relationships/slide"/><Relationship Id="rId51" Target="slides/slide22.xml" Type="http://schemas.openxmlformats.org/officeDocument/2006/relationships/slide"/><Relationship Id="rId52" Target="slides/slide23.xml" Type="http://schemas.openxmlformats.org/officeDocument/2006/relationships/slide"/><Relationship Id="rId53" Target="slides/slide24.xml" Type="http://schemas.openxmlformats.org/officeDocument/2006/relationships/slide"/><Relationship Id="rId54" Target="slides/slide25.xml" Type="http://schemas.openxmlformats.org/officeDocument/2006/relationships/slide"/><Relationship Id="rId55" Target="slides/slide26.xml" Type="http://schemas.openxmlformats.org/officeDocument/2006/relationships/slide"/><Relationship Id="rId56" Target="slides/slide27.xml" Type="http://schemas.openxmlformats.org/officeDocument/2006/relationships/slide"/><Relationship Id="rId57" Target="slides/slide28.xml" Type="http://schemas.openxmlformats.org/officeDocument/2006/relationships/slide"/><Relationship Id="rId58" Target="slides/slide29.xml" Type="http://schemas.openxmlformats.org/officeDocument/2006/relationships/slide"/><Relationship Id="rId59" Target="slides/slide30.xml" Type="http://schemas.openxmlformats.org/officeDocument/2006/relationships/slide"/><Relationship Id="rId6" Target="fonts/font6.fntdata" Type="http://schemas.openxmlformats.org/officeDocument/2006/relationships/font"/><Relationship Id="rId60" Target="slides/slide31.xml" Type="http://schemas.openxmlformats.org/officeDocument/2006/relationships/slide"/><Relationship Id="rId61" Target="slides/slide32.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png" Type="http://schemas.openxmlformats.org/officeDocument/2006/relationships/image"/><Relationship Id="rId4" Target="../media/image52.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700000">
            <a:off x="15004959" y="1860459"/>
            <a:ext cx="6566081" cy="6566081"/>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4" id="4"/>
          <p:cNvGrpSpPr/>
          <p:nvPr/>
        </p:nvGrpSpPr>
        <p:grpSpPr>
          <a:xfrm rot="2700000">
            <a:off x="15361560" y="2217060"/>
            <a:ext cx="5852880" cy="5852880"/>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6" id="6"/>
          <p:cNvGrpSpPr/>
          <p:nvPr/>
        </p:nvGrpSpPr>
        <p:grpSpPr>
          <a:xfrm rot="2700000">
            <a:off x="11143419" y="8163269"/>
            <a:ext cx="6164339" cy="6164339"/>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name="TextBox 8" id="8"/>
          <p:cNvSpPr txBox="true"/>
          <p:nvPr/>
        </p:nvSpPr>
        <p:spPr>
          <a:xfrm rot="0">
            <a:off x="1028700" y="3418628"/>
            <a:ext cx="13812516" cy="1203968"/>
          </a:xfrm>
          <a:prstGeom prst="rect">
            <a:avLst/>
          </a:prstGeom>
        </p:spPr>
        <p:txBody>
          <a:bodyPr anchor="t" rtlCol="false" tIns="0" lIns="0" bIns="0" rIns="0">
            <a:spAutoFit/>
          </a:bodyPr>
          <a:lstStyle/>
          <a:p>
            <a:pPr>
              <a:lnSpc>
                <a:spcPts val="8610"/>
              </a:lnSpc>
            </a:pPr>
            <a:r>
              <a:rPr lang="en-US" sz="8200" spc="820">
                <a:solidFill>
                  <a:srgbClr val="5271FF"/>
                </a:solidFill>
                <a:latin typeface="Poppins ExtraBold Bold"/>
              </a:rPr>
              <a:t>TWITTER SENTIMENT</a:t>
            </a:r>
          </a:p>
        </p:txBody>
      </p:sp>
      <p:sp>
        <p:nvSpPr>
          <p:cNvPr name="TextBox 9" id="9"/>
          <p:cNvSpPr txBox="true"/>
          <p:nvPr/>
        </p:nvSpPr>
        <p:spPr>
          <a:xfrm rot="0">
            <a:off x="1028700" y="4670221"/>
            <a:ext cx="12616379" cy="1781186"/>
          </a:xfrm>
          <a:prstGeom prst="rect">
            <a:avLst/>
          </a:prstGeom>
        </p:spPr>
        <p:txBody>
          <a:bodyPr anchor="t" rtlCol="false" tIns="0" lIns="0" bIns="0" rIns="0">
            <a:spAutoFit/>
          </a:bodyPr>
          <a:lstStyle/>
          <a:p>
            <a:pPr>
              <a:lnSpc>
                <a:spcPts val="12600"/>
              </a:lnSpc>
            </a:pPr>
            <a:r>
              <a:rPr lang="en-US" sz="12000" spc="600">
                <a:solidFill>
                  <a:srgbClr val="2B4A9D"/>
                </a:solidFill>
                <a:latin typeface="Poppins ExtraBold Bold"/>
              </a:rPr>
              <a:t>ANALYSIS</a:t>
            </a:r>
          </a:p>
        </p:txBody>
      </p:sp>
      <p:sp>
        <p:nvSpPr>
          <p:cNvPr name="TextBox 10" id="10"/>
          <p:cNvSpPr txBox="true"/>
          <p:nvPr/>
        </p:nvSpPr>
        <p:spPr>
          <a:xfrm rot="0">
            <a:off x="955184" y="8162925"/>
            <a:ext cx="12276313" cy="2124075"/>
          </a:xfrm>
          <a:prstGeom prst="rect">
            <a:avLst/>
          </a:prstGeom>
        </p:spPr>
        <p:txBody>
          <a:bodyPr anchor="t" rtlCol="false" tIns="0" lIns="0" bIns="0" rIns="0">
            <a:spAutoFit/>
          </a:bodyPr>
          <a:lstStyle/>
          <a:p>
            <a:pPr>
              <a:lnSpc>
                <a:spcPts val="4200"/>
              </a:lnSpc>
            </a:pPr>
            <a:r>
              <a:rPr lang="en-US" sz="3000" spc="300">
                <a:solidFill>
                  <a:srgbClr val="000000"/>
                </a:solidFill>
                <a:latin typeface="Lato"/>
              </a:rPr>
              <a:t>Presented By: -​​</a:t>
            </a:r>
          </a:p>
          <a:p>
            <a:pPr>
              <a:lnSpc>
                <a:spcPts val="4200"/>
              </a:lnSpc>
            </a:pPr>
            <a:r>
              <a:rPr lang="en-US" sz="3000" spc="300">
                <a:solidFill>
                  <a:srgbClr val="000000"/>
                </a:solidFill>
                <a:latin typeface="Lato"/>
              </a:rPr>
              <a:t>Parvati sidu(212120030)</a:t>
            </a:r>
          </a:p>
          <a:p>
            <a:pPr>
              <a:lnSpc>
                <a:spcPts val="4200"/>
              </a:lnSpc>
            </a:pPr>
            <a:r>
              <a:rPr lang="en-US" sz="3000" spc="300">
                <a:solidFill>
                  <a:srgbClr val="000000"/>
                </a:solidFill>
                <a:latin typeface="Lato"/>
              </a:rPr>
              <a:t>Navin kumar Sinku(212120049)</a:t>
            </a:r>
          </a:p>
          <a:p>
            <a:pPr>
              <a:lnSpc>
                <a:spcPts val="4200"/>
              </a:lnSpc>
            </a:pPr>
            <a:r>
              <a:rPr lang="en-US" sz="3000" spc="300">
                <a:solidFill>
                  <a:srgbClr val="000000"/>
                </a:solidFill>
                <a:latin typeface="Lato"/>
              </a:rPr>
              <a:t>sunny Horo(212120055)</a:t>
            </a:r>
          </a:p>
        </p:txBody>
      </p:sp>
      <p:sp>
        <p:nvSpPr>
          <p:cNvPr name="TextBox 11" id="11"/>
          <p:cNvSpPr txBox="true"/>
          <p:nvPr/>
        </p:nvSpPr>
        <p:spPr>
          <a:xfrm rot="0">
            <a:off x="3687317" y="360400"/>
            <a:ext cx="12358852" cy="1193728"/>
          </a:xfrm>
          <a:prstGeom prst="rect">
            <a:avLst/>
          </a:prstGeom>
        </p:spPr>
        <p:txBody>
          <a:bodyPr anchor="t" rtlCol="false" tIns="0" lIns="0" bIns="0" rIns="0">
            <a:spAutoFit/>
          </a:bodyPr>
          <a:lstStyle/>
          <a:p>
            <a:pPr algn="ctr">
              <a:lnSpc>
                <a:spcPts val="4657"/>
              </a:lnSpc>
            </a:pPr>
            <a:r>
              <a:rPr lang="en-US" sz="3326" spc="332">
                <a:solidFill>
                  <a:srgbClr val="000000"/>
                </a:solidFill>
                <a:latin typeface="Poppins Bold"/>
              </a:rPr>
              <a:t>MAULANA AZAD NATIONAL INSTITUTE OF TECHNOLOGY</a:t>
            </a:r>
          </a:p>
        </p:txBody>
      </p:sp>
      <p:sp>
        <p:nvSpPr>
          <p:cNvPr name="Freeform 12" id="12"/>
          <p:cNvSpPr/>
          <p:nvPr/>
        </p:nvSpPr>
        <p:spPr>
          <a:xfrm flipH="false" flipV="false" rot="0">
            <a:off x="-4134433" y="1004889"/>
            <a:ext cx="12993464" cy="2102579"/>
          </a:xfrm>
          <a:custGeom>
            <a:avLst/>
            <a:gdLst/>
            <a:ahLst/>
            <a:cxnLst/>
            <a:rect r="r" b="b" t="t" l="l"/>
            <a:pathLst>
              <a:path h="2102579" w="12993464">
                <a:moveTo>
                  <a:pt x="0" y="0"/>
                </a:moveTo>
                <a:lnTo>
                  <a:pt x="12993465" y="0"/>
                </a:lnTo>
                <a:lnTo>
                  <a:pt x="12993465" y="2102578"/>
                </a:lnTo>
                <a:lnTo>
                  <a:pt x="0" y="2102578"/>
                </a:lnTo>
                <a:lnTo>
                  <a:pt x="0" y="0"/>
                </a:lnTo>
                <a:close/>
              </a:path>
            </a:pathLst>
          </a:custGeom>
          <a:blipFill>
            <a:blip r:embed="rId2">
              <a:alphaModFix amt="69000"/>
              <a:extLst>
                <a:ext uri="{96DAC541-7B7A-43D3-8B79-37D633B846F1}">
                  <asvg:svgBlip xmlns:asvg="http://schemas.microsoft.com/office/drawing/2016/SVG/main" r:embed="rId3"/>
                </a:ext>
              </a:extLst>
            </a:blip>
            <a:stretch>
              <a:fillRect l="0" t="0" r="0" b="0"/>
            </a:stretch>
          </a:blipFill>
        </p:spPr>
      </p:sp>
      <p:grpSp>
        <p:nvGrpSpPr>
          <p:cNvPr name="Group 13" id="13"/>
          <p:cNvGrpSpPr/>
          <p:nvPr/>
        </p:nvGrpSpPr>
        <p:grpSpPr>
          <a:xfrm rot="0">
            <a:off x="0" y="0"/>
            <a:ext cx="541602" cy="10287000"/>
            <a:chOff x="0" y="0"/>
            <a:chExt cx="157867" cy="2998468"/>
          </a:xfrm>
        </p:grpSpPr>
        <p:sp>
          <p:nvSpPr>
            <p:cNvPr name="Freeform 14" id="14"/>
            <p:cNvSpPr/>
            <p:nvPr/>
          </p:nvSpPr>
          <p:spPr>
            <a:xfrm flipH="false" flipV="false" rot="0">
              <a:off x="0" y="0"/>
              <a:ext cx="157867" cy="2998468"/>
            </a:xfrm>
            <a:custGeom>
              <a:avLst/>
              <a:gdLst/>
              <a:ahLst/>
              <a:cxnLst/>
              <a:rect r="r" b="b" t="t" l="l"/>
              <a:pathLst>
                <a:path h="2998468" w="157867">
                  <a:moveTo>
                    <a:pt x="0" y="0"/>
                  </a:moveTo>
                  <a:lnTo>
                    <a:pt x="157867" y="0"/>
                  </a:lnTo>
                  <a:lnTo>
                    <a:pt x="157867" y="2998468"/>
                  </a:lnTo>
                  <a:lnTo>
                    <a:pt x="0" y="2998468"/>
                  </a:lnTo>
                  <a:close/>
                </a:path>
              </a:pathLst>
            </a:custGeom>
            <a:solidFill>
              <a:srgbClr val="2B4A9D"/>
            </a:solidFill>
          </p:spPr>
        </p:sp>
      </p:grpSp>
      <p:sp>
        <p:nvSpPr>
          <p:cNvPr name="Freeform 15" id="15"/>
          <p:cNvSpPr/>
          <p:nvPr/>
        </p:nvSpPr>
        <p:spPr>
          <a:xfrm flipH="false" flipV="false" rot="0">
            <a:off x="15385949" y="500579"/>
            <a:ext cx="1320440" cy="1320440"/>
          </a:xfrm>
          <a:custGeom>
            <a:avLst/>
            <a:gdLst/>
            <a:ahLst/>
            <a:cxnLst/>
            <a:rect r="r" b="b" t="t" l="l"/>
            <a:pathLst>
              <a:path h="1320440" w="1320440">
                <a:moveTo>
                  <a:pt x="0" y="0"/>
                </a:moveTo>
                <a:lnTo>
                  <a:pt x="1320440" y="0"/>
                </a:lnTo>
                <a:lnTo>
                  <a:pt x="1320440" y="1320440"/>
                </a:lnTo>
                <a:lnTo>
                  <a:pt x="0" y="1320440"/>
                </a:lnTo>
                <a:lnTo>
                  <a:pt x="0" y="0"/>
                </a:lnTo>
                <a:close/>
              </a:path>
            </a:pathLst>
          </a:custGeom>
          <a:blipFill>
            <a:blip r:embed="rId4"/>
            <a:stretch>
              <a:fillRect l="0" t="0" r="0" b="0"/>
            </a:stretch>
          </a:blipFill>
        </p:spPr>
      </p:sp>
      <p:sp>
        <p:nvSpPr>
          <p:cNvPr name="TextBox 16" id="16"/>
          <p:cNvSpPr txBox="true"/>
          <p:nvPr/>
        </p:nvSpPr>
        <p:spPr>
          <a:xfrm rot="0">
            <a:off x="1028700" y="6829443"/>
            <a:ext cx="6906258" cy="908385"/>
          </a:xfrm>
          <a:prstGeom prst="rect">
            <a:avLst/>
          </a:prstGeom>
        </p:spPr>
        <p:txBody>
          <a:bodyPr anchor="t" rtlCol="false" tIns="0" lIns="0" bIns="0" rIns="0">
            <a:spAutoFit/>
          </a:bodyPr>
          <a:lstStyle/>
          <a:p>
            <a:pPr algn="l">
              <a:lnSpc>
                <a:spcPts val="3221"/>
              </a:lnSpc>
            </a:pPr>
            <a:r>
              <a:rPr lang="en-US" sz="2317" spc="-1">
                <a:solidFill>
                  <a:srgbClr val="000000"/>
                </a:solidFill>
                <a:latin typeface="Lato Bold"/>
              </a:rPr>
              <a:t>UNDER THE GUIDANCE OF:​</a:t>
            </a:r>
          </a:p>
          <a:p>
            <a:pPr algn="l">
              <a:lnSpc>
                <a:spcPts val="4055"/>
              </a:lnSpc>
            </a:pPr>
            <a:r>
              <a:rPr lang="en-US" sz="2917" spc="-1">
                <a:solidFill>
                  <a:srgbClr val="2B4A9D"/>
                </a:solidFill>
                <a:latin typeface="Lato"/>
              </a:rPr>
              <a:t>DR. GHANSHYAM SINGH THAKUR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flipH="false" flipV="false" rot="0">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5400000">
            <a:off x="568482" y="789144"/>
            <a:ext cx="829509" cy="1966473"/>
            <a:chOff x="0" y="0"/>
            <a:chExt cx="2354580" cy="5581882"/>
          </a:xfrm>
        </p:grpSpPr>
        <p:sp>
          <p:nvSpPr>
            <p:cNvPr name="Freeform 5" id="5"/>
            <p:cNvSpPr/>
            <p:nvPr/>
          </p:nvSpPr>
          <p:spPr>
            <a:xfrm flipH="false" flipV="false" rot="0">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name="TextBox 6" id="6"/>
          <p:cNvSpPr txBox="true"/>
          <p:nvPr/>
        </p:nvSpPr>
        <p:spPr>
          <a:xfrm rot="0">
            <a:off x="2186121" y="1499785"/>
            <a:ext cx="8926205" cy="523875"/>
          </a:xfrm>
          <a:prstGeom prst="rect">
            <a:avLst/>
          </a:prstGeom>
        </p:spPr>
        <p:txBody>
          <a:bodyPr anchor="t" rtlCol="false" tIns="0" lIns="0" bIns="0" rIns="0">
            <a:spAutoFit/>
          </a:bodyPr>
          <a:lstStyle/>
          <a:p>
            <a:pPr>
              <a:lnSpc>
                <a:spcPts val="4200"/>
              </a:lnSpc>
            </a:pPr>
            <a:r>
              <a:rPr lang="en-US" sz="3000" spc="300">
                <a:solidFill>
                  <a:srgbClr val="2B4A9D"/>
                </a:solidFill>
                <a:latin typeface="Lato Bold"/>
              </a:rPr>
              <a:t>LEMMATIZE</a:t>
            </a:r>
          </a:p>
        </p:txBody>
      </p:sp>
      <p:grpSp>
        <p:nvGrpSpPr>
          <p:cNvPr name="Group 7" id="7"/>
          <p:cNvGrpSpPr/>
          <p:nvPr/>
        </p:nvGrpSpPr>
        <p:grpSpPr>
          <a:xfrm rot="-5400000">
            <a:off x="568482" y="4913187"/>
            <a:ext cx="829509" cy="1966473"/>
            <a:chOff x="0" y="0"/>
            <a:chExt cx="2354580" cy="5581882"/>
          </a:xfrm>
        </p:grpSpPr>
        <p:sp>
          <p:nvSpPr>
            <p:cNvPr name="Freeform 8" id="8"/>
            <p:cNvSpPr/>
            <p:nvPr/>
          </p:nvSpPr>
          <p:spPr>
            <a:xfrm flipH="false" flipV="false" rot="0">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9" id="9"/>
          <p:cNvGrpSpPr/>
          <p:nvPr/>
        </p:nvGrpSpPr>
        <p:grpSpPr>
          <a:xfrm rot="2700000">
            <a:off x="-1740002" y="-6083388"/>
            <a:ext cx="6164339" cy="6164339"/>
            <a:chOff x="0" y="0"/>
            <a:chExt cx="1913890" cy="1913890"/>
          </a:xfrm>
        </p:grpSpPr>
        <p:sp>
          <p:nvSpPr>
            <p:cNvPr name="Freeform 10" id="10"/>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1" id="11"/>
          <p:cNvGrpSpPr/>
          <p:nvPr/>
        </p:nvGrpSpPr>
        <p:grpSpPr>
          <a:xfrm rot="2700000">
            <a:off x="-1705354" y="9730112"/>
            <a:ext cx="6164339" cy="6164339"/>
            <a:chOff x="0" y="0"/>
            <a:chExt cx="1913890" cy="1913890"/>
          </a:xfrm>
        </p:grpSpPr>
        <p:sp>
          <p:nvSpPr>
            <p:cNvPr name="Freeform 12" id="12"/>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name="Freeform 13" id="13"/>
          <p:cNvSpPr/>
          <p:nvPr/>
        </p:nvSpPr>
        <p:spPr>
          <a:xfrm flipH="false" flipV="false" rot="0">
            <a:off x="2186121" y="2260657"/>
            <a:ext cx="3512151" cy="2917046"/>
          </a:xfrm>
          <a:custGeom>
            <a:avLst/>
            <a:gdLst/>
            <a:ahLst/>
            <a:cxnLst/>
            <a:rect r="r" b="b" t="t" l="l"/>
            <a:pathLst>
              <a:path h="2917046" w="3512151">
                <a:moveTo>
                  <a:pt x="0" y="0"/>
                </a:moveTo>
                <a:lnTo>
                  <a:pt x="3512151" y="0"/>
                </a:lnTo>
                <a:lnTo>
                  <a:pt x="3512151" y="2917046"/>
                </a:lnTo>
                <a:lnTo>
                  <a:pt x="0" y="2917046"/>
                </a:lnTo>
                <a:lnTo>
                  <a:pt x="0" y="0"/>
                </a:lnTo>
                <a:close/>
              </a:path>
            </a:pathLst>
          </a:custGeom>
          <a:blipFill>
            <a:blip r:embed="rId2"/>
            <a:stretch>
              <a:fillRect l="0" t="-2976" r="0" b="-2976"/>
            </a:stretch>
          </a:blipFill>
        </p:spPr>
      </p:sp>
      <p:sp>
        <p:nvSpPr>
          <p:cNvPr name="Freeform 14" id="14"/>
          <p:cNvSpPr/>
          <p:nvPr/>
        </p:nvSpPr>
        <p:spPr>
          <a:xfrm flipH="false" flipV="false" rot="0">
            <a:off x="10468409" y="2023660"/>
            <a:ext cx="7508096" cy="2965438"/>
          </a:xfrm>
          <a:custGeom>
            <a:avLst/>
            <a:gdLst/>
            <a:ahLst/>
            <a:cxnLst/>
            <a:rect r="r" b="b" t="t" l="l"/>
            <a:pathLst>
              <a:path h="2965438" w="7508096">
                <a:moveTo>
                  <a:pt x="0" y="0"/>
                </a:moveTo>
                <a:lnTo>
                  <a:pt x="7508096" y="0"/>
                </a:lnTo>
                <a:lnTo>
                  <a:pt x="7508096" y="2965438"/>
                </a:lnTo>
                <a:lnTo>
                  <a:pt x="0" y="2965438"/>
                </a:lnTo>
                <a:lnTo>
                  <a:pt x="0" y="0"/>
                </a:lnTo>
                <a:close/>
              </a:path>
            </a:pathLst>
          </a:custGeom>
          <a:blipFill>
            <a:blip r:embed="rId3"/>
            <a:stretch>
              <a:fillRect l="0" t="-1041" r="0" b="-1041"/>
            </a:stretch>
          </a:blipFill>
        </p:spPr>
      </p:sp>
      <p:sp>
        <p:nvSpPr>
          <p:cNvPr name="Freeform 15" id="15"/>
          <p:cNvSpPr/>
          <p:nvPr/>
        </p:nvSpPr>
        <p:spPr>
          <a:xfrm flipH="false" flipV="false" rot="0">
            <a:off x="11568086" y="7159155"/>
            <a:ext cx="5308743" cy="2588561"/>
          </a:xfrm>
          <a:custGeom>
            <a:avLst/>
            <a:gdLst/>
            <a:ahLst/>
            <a:cxnLst/>
            <a:rect r="r" b="b" t="t" l="l"/>
            <a:pathLst>
              <a:path h="2588561" w="5308743">
                <a:moveTo>
                  <a:pt x="0" y="0"/>
                </a:moveTo>
                <a:lnTo>
                  <a:pt x="5308743" y="0"/>
                </a:lnTo>
                <a:lnTo>
                  <a:pt x="5308743" y="2588561"/>
                </a:lnTo>
                <a:lnTo>
                  <a:pt x="0" y="2588561"/>
                </a:lnTo>
                <a:lnTo>
                  <a:pt x="0" y="0"/>
                </a:lnTo>
                <a:close/>
              </a:path>
            </a:pathLst>
          </a:custGeom>
          <a:blipFill>
            <a:blip r:embed="rId4"/>
            <a:stretch>
              <a:fillRect l="0" t="0" r="0" b="0"/>
            </a:stretch>
          </a:blipFill>
        </p:spPr>
      </p:sp>
      <p:sp>
        <p:nvSpPr>
          <p:cNvPr name="Freeform 16" id="16"/>
          <p:cNvSpPr/>
          <p:nvPr/>
        </p:nvSpPr>
        <p:spPr>
          <a:xfrm flipH="false" flipV="false" rot="0">
            <a:off x="2186121" y="6591749"/>
            <a:ext cx="4463103" cy="3513506"/>
          </a:xfrm>
          <a:custGeom>
            <a:avLst/>
            <a:gdLst/>
            <a:ahLst/>
            <a:cxnLst/>
            <a:rect r="r" b="b" t="t" l="l"/>
            <a:pathLst>
              <a:path h="3513506" w="4463103">
                <a:moveTo>
                  <a:pt x="0" y="0"/>
                </a:moveTo>
                <a:lnTo>
                  <a:pt x="4463102" y="0"/>
                </a:lnTo>
                <a:lnTo>
                  <a:pt x="4463102" y="3513506"/>
                </a:lnTo>
                <a:lnTo>
                  <a:pt x="0" y="3513506"/>
                </a:lnTo>
                <a:lnTo>
                  <a:pt x="0" y="0"/>
                </a:lnTo>
                <a:close/>
              </a:path>
            </a:pathLst>
          </a:custGeom>
          <a:blipFill>
            <a:blip r:embed="rId5"/>
            <a:stretch>
              <a:fillRect l="0" t="0" r="0" b="0"/>
            </a:stretch>
          </a:blipFill>
        </p:spPr>
      </p:sp>
      <p:sp>
        <p:nvSpPr>
          <p:cNvPr name="TextBox 17" id="17"/>
          <p:cNvSpPr txBox="true"/>
          <p:nvPr/>
        </p:nvSpPr>
        <p:spPr>
          <a:xfrm rot="0">
            <a:off x="1342168" y="1477106"/>
            <a:ext cx="487056" cy="5238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4</a:t>
            </a:r>
          </a:p>
        </p:txBody>
      </p:sp>
      <p:sp>
        <p:nvSpPr>
          <p:cNvPr name="TextBox 18" id="18"/>
          <p:cNvSpPr txBox="true"/>
          <p:nvPr/>
        </p:nvSpPr>
        <p:spPr>
          <a:xfrm rot="0">
            <a:off x="2186121" y="5601149"/>
            <a:ext cx="8926205" cy="523875"/>
          </a:xfrm>
          <a:prstGeom prst="rect">
            <a:avLst/>
          </a:prstGeom>
        </p:spPr>
        <p:txBody>
          <a:bodyPr anchor="t" rtlCol="false" tIns="0" lIns="0" bIns="0" rIns="0">
            <a:spAutoFit/>
          </a:bodyPr>
          <a:lstStyle/>
          <a:p>
            <a:pPr>
              <a:lnSpc>
                <a:spcPts val="4200"/>
              </a:lnSpc>
            </a:pPr>
            <a:r>
              <a:rPr lang="en-US" sz="3000" spc="300">
                <a:solidFill>
                  <a:srgbClr val="2B4A9D"/>
                </a:solidFill>
                <a:latin typeface="Lato Bold"/>
              </a:rPr>
              <a:t>STEMMING</a:t>
            </a:r>
          </a:p>
        </p:txBody>
      </p:sp>
      <p:sp>
        <p:nvSpPr>
          <p:cNvPr name="TextBox 19" id="19"/>
          <p:cNvSpPr txBox="true"/>
          <p:nvPr/>
        </p:nvSpPr>
        <p:spPr>
          <a:xfrm rot="0">
            <a:off x="1342168" y="5601149"/>
            <a:ext cx="487056" cy="5238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5</a:t>
            </a:r>
          </a:p>
        </p:txBody>
      </p:sp>
      <p:sp>
        <p:nvSpPr>
          <p:cNvPr name="TextBox 20" id="20"/>
          <p:cNvSpPr txBox="true"/>
          <p:nvPr/>
        </p:nvSpPr>
        <p:spPr>
          <a:xfrm rot="0">
            <a:off x="12630889" y="1499785"/>
            <a:ext cx="3183136" cy="523875"/>
          </a:xfrm>
          <a:prstGeom prst="rect">
            <a:avLst/>
          </a:prstGeom>
        </p:spPr>
        <p:txBody>
          <a:bodyPr anchor="t" rtlCol="false" tIns="0" lIns="0" bIns="0" rIns="0">
            <a:spAutoFit/>
          </a:bodyPr>
          <a:lstStyle/>
          <a:p>
            <a:pPr algn="ctr">
              <a:lnSpc>
                <a:spcPts val="4200"/>
              </a:lnSpc>
              <a:spcBef>
                <a:spcPct val="0"/>
              </a:spcBef>
            </a:pPr>
            <a:r>
              <a:rPr lang="en-US" sz="3000" spc="300">
                <a:solidFill>
                  <a:srgbClr val="000000"/>
                </a:solidFill>
                <a:latin typeface="Lato"/>
              </a:rPr>
              <a:t>Before cleaning</a:t>
            </a:r>
          </a:p>
        </p:txBody>
      </p:sp>
      <p:sp>
        <p:nvSpPr>
          <p:cNvPr name="TextBox 21" id="21"/>
          <p:cNvSpPr txBox="true"/>
          <p:nvPr/>
        </p:nvSpPr>
        <p:spPr>
          <a:xfrm rot="0">
            <a:off x="12422740" y="6296474"/>
            <a:ext cx="2876104" cy="523875"/>
          </a:xfrm>
          <a:prstGeom prst="rect">
            <a:avLst/>
          </a:prstGeom>
        </p:spPr>
        <p:txBody>
          <a:bodyPr anchor="t" rtlCol="false" tIns="0" lIns="0" bIns="0" rIns="0">
            <a:spAutoFit/>
          </a:bodyPr>
          <a:lstStyle/>
          <a:p>
            <a:pPr algn="ctr">
              <a:lnSpc>
                <a:spcPts val="4200"/>
              </a:lnSpc>
              <a:spcBef>
                <a:spcPct val="0"/>
              </a:spcBef>
            </a:pPr>
            <a:r>
              <a:rPr lang="en-US" sz="3000" spc="300">
                <a:solidFill>
                  <a:srgbClr val="000000"/>
                </a:solidFill>
                <a:latin typeface="Lato"/>
              </a:rPr>
              <a:t>After cleaning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80498" y="886353"/>
            <a:ext cx="15327005" cy="1005843"/>
          </a:xfrm>
          <a:prstGeom prst="rect">
            <a:avLst/>
          </a:prstGeom>
        </p:spPr>
        <p:txBody>
          <a:bodyPr anchor="t" rtlCol="false" tIns="0" lIns="0" bIns="0" rIns="0">
            <a:spAutoFit/>
          </a:bodyPr>
          <a:lstStyle/>
          <a:p>
            <a:pPr algn="ctr">
              <a:lnSpc>
                <a:spcPts val="7140"/>
              </a:lnSpc>
            </a:pPr>
            <a:r>
              <a:rPr lang="en-US" sz="6800" spc="340">
                <a:solidFill>
                  <a:srgbClr val="2B4A9D"/>
                </a:solidFill>
                <a:latin typeface="Poppins ExtraBold"/>
              </a:rPr>
              <a:t>3.FEATURE EXTRACTION</a:t>
            </a:r>
          </a:p>
        </p:txBody>
      </p:sp>
      <p:grpSp>
        <p:nvGrpSpPr>
          <p:cNvPr name="Group 3" id="3"/>
          <p:cNvGrpSpPr/>
          <p:nvPr/>
        </p:nvGrpSpPr>
        <p:grpSpPr>
          <a:xfrm rot="0">
            <a:off x="9334500" y="2476500"/>
            <a:ext cx="8953500" cy="7810500"/>
            <a:chOff x="0" y="0"/>
            <a:chExt cx="3266261" cy="2849292"/>
          </a:xfrm>
        </p:grpSpPr>
        <p:sp>
          <p:nvSpPr>
            <p:cNvPr name="Freeform 4" id="4"/>
            <p:cNvSpPr/>
            <p:nvPr/>
          </p:nvSpPr>
          <p:spPr>
            <a:xfrm flipH="false" flipV="false" rot="0">
              <a:off x="0" y="0"/>
              <a:ext cx="3266261" cy="2849292"/>
            </a:xfrm>
            <a:custGeom>
              <a:avLst/>
              <a:gdLst/>
              <a:ahLst/>
              <a:cxnLst/>
              <a:rect r="r" b="b" t="t" l="l"/>
              <a:pathLst>
                <a:path h="2849292" w="3266261">
                  <a:moveTo>
                    <a:pt x="0" y="0"/>
                  </a:moveTo>
                  <a:lnTo>
                    <a:pt x="3266261" y="0"/>
                  </a:lnTo>
                  <a:lnTo>
                    <a:pt x="3266261" y="2849292"/>
                  </a:lnTo>
                  <a:lnTo>
                    <a:pt x="0" y="2849292"/>
                  </a:lnTo>
                  <a:close/>
                </a:path>
              </a:pathLst>
            </a:custGeom>
            <a:solidFill>
              <a:srgbClr val="2B4A9D"/>
            </a:solidFill>
          </p:spPr>
        </p:sp>
      </p:grpSp>
      <p:grpSp>
        <p:nvGrpSpPr>
          <p:cNvPr name="Group 5" id="5"/>
          <p:cNvGrpSpPr/>
          <p:nvPr/>
        </p:nvGrpSpPr>
        <p:grpSpPr>
          <a:xfrm rot="0">
            <a:off x="0" y="2476500"/>
            <a:ext cx="8953500" cy="7810500"/>
            <a:chOff x="0" y="0"/>
            <a:chExt cx="3266261" cy="2849292"/>
          </a:xfrm>
        </p:grpSpPr>
        <p:sp>
          <p:nvSpPr>
            <p:cNvPr name="Freeform 6" id="6"/>
            <p:cNvSpPr/>
            <p:nvPr/>
          </p:nvSpPr>
          <p:spPr>
            <a:xfrm flipH="false" flipV="false" rot="0">
              <a:off x="0" y="0"/>
              <a:ext cx="3266261" cy="2849292"/>
            </a:xfrm>
            <a:custGeom>
              <a:avLst/>
              <a:gdLst/>
              <a:ahLst/>
              <a:cxnLst/>
              <a:rect r="r" b="b" t="t" l="l"/>
              <a:pathLst>
                <a:path h="2849292" w="3266261">
                  <a:moveTo>
                    <a:pt x="0" y="0"/>
                  </a:moveTo>
                  <a:lnTo>
                    <a:pt x="3266261" y="0"/>
                  </a:lnTo>
                  <a:lnTo>
                    <a:pt x="3266261" y="2849292"/>
                  </a:lnTo>
                  <a:lnTo>
                    <a:pt x="0" y="2849292"/>
                  </a:lnTo>
                  <a:close/>
                </a:path>
              </a:pathLst>
            </a:custGeom>
            <a:solidFill>
              <a:srgbClr val="2B4A9D"/>
            </a:solidFill>
          </p:spPr>
        </p:sp>
      </p:grpSp>
      <p:sp>
        <p:nvSpPr>
          <p:cNvPr name="TextBox 7" id="7"/>
          <p:cNvSpPr txBox="true"/>
          <p:nvPr/>
        </p:nvSpPr>
        <p:spPr>
          <a:xfrm rot="0">
            <a:off x="9717561" y="2902235"/>
            <a:ext cx="8187378" cy="476250"/>
          </a:xfrm>
          <a:prstGeom prst="rect">
            <a:avLst/>
          </a:prstGeom>
        </p:spPr>
        <p:txBody>
          <a:bodyPr anchor="t" rtlCol="false" tIns="0" lIns="0" bIns="0" rIns="0">
            <a:spAutoFit/>
          </a:bodyPr>
          <a:lstStyle/>
          <a:p>
            <a:pPr>
              <a:lnSpc>
                <a:spcPts val="3750"/>
              </a:lnSpc>
            </a:pPr>
            <a:r>
              <a:rPr lang="en-US" sz="3000" spc="150">
                <a:solidFill>
                  <a:srgbClr val="FFFFFF"/>
                </a:solidFill>
                <a:latin typeface="Lato Italics"/>
              </a:rPr>
              <a:t>Sentiment column is added </a:t>
            </a:r>
          </a:p>
        </p:txBody>
      </p:sp>
      <p:sp>
        <p:nvSpPr>
          <p:cNvPr name="TextBox 8" id="8"/>
          <p:cNvSpPr txBox="true"/>
          <p:nvPr/>
        </p:nvSpPr>
        <p:spPr>
          <a:xfrm rot="0">
            <a:off x="291440" y="2902235"/>
            <a:ext cx="8187378" cy="1428750"/>
          </a:xfrm>
          <a:prstGeom prst="rect">
            <a:avLst/>
          </a:prstGeom>
        </p:spPr>
        <p:txBody>
          <a:bodyPr anchor="t" rtlCol="false" tIns="0" lIns="0" bIns="0" rIns="0">
            <a:spAutoFit/>
          </a:bodyPr>
          <a:lstStyle/>
          <a:p>
            <a:pPr>
              <a:lnSpc>
                <a:spcPts val="3750"/>
              </a:lnSpc>
            </a:pPr>
            <a:r>
              <a:rPr lang="en-US" sz="3000" spc="150">
                <a:solidFill>
                  <a:srgbClr val="FFFFFF"/>
                </a:solidFill>
                <a:latin typeface="Lato Italics"/>
              </a:rPr>
              <a:t>Since our machine cannot understand text data,therefore we have to convert text data into numerical data.</a:t>
            </a:r>
          </a:p>
        </p:txBody>
      </p:sp>
      <p:grpSp>
        <p:nvGrpSpPr>
          <p:cNvPr name="Group 9" id="9"/>
          <p:cNvGrpSpPr/>
          <p:nvPr/>
        </p:nvGrpSpPr>
        <p:grpSpPr>
          <a:xfrm rot="0">
            <a:off x="0" y="0"/>
            <a:ext cx="18288000" cy="417760"/>
            <a:chOff x="0" y="0"/>
            <a:chExt cx="6671512" cy="152400"/>
          </a:xfrm>
        </p:grpSpPr>
        <p:sp>
          <p:nvSpPr>
            <p:cNvPr name="Freeform 10" id="10"/>
            <p:cNvSpPr/>
            <p:nvPr/>
          </p:nvSpPr>
          <p:spPr>
            <a:xfrm flipH="false" flipV="false" rot="0">
              <a:off x="0" y="0"/>
              <a:ext cx="6671512" cy="152400"/>
            </a:xfrm>
            <a:custGeom>
              <a:avLst/>
              <a:gdLst/>
              <a:ahLst/>
              <a:cxnLst/>
              <a:rect r="r" b="b" t="t" l="l"/>
              <a:pathLst>
                <a:path h="152400" w="6671512">
                  <a:moveTo>
                    <a:pt x="0" y="0"/>
                  </a:moveTo>
                  <a:lnTo>
                    <a:pt x="6671512" y="0"/>
                  </a:lnTo>
                  <a:lnTo>
                    <a:pt x="6671512" y="152400"/>
                  </a:lnTo>
                  <a:lnTo>
                    <a:pt x="0" y="152400"/>
                  </a:lnTo>
                  <a:close/>
                </a:path>
              </a:pathLst>
            </a:custGeom>
            <a:solidFill>
              <a:srgbClr val="2B4A9D"/>
            </a:solidFill>
          </p:spPr>
        </p:sp>
      </p:grpSp>
      <p:grpSp>
        <p:nvGrpSpPr>
          <p:cNvPr name="Group 11" id="11"/>
          <p:cNvGrpSpPr/>
          <p:nvPr/>
        </p:nvGrpSpPr>
        <p:grpSpPr>
          <a:xfrm rot="5400000">
            <a:off x="-1963" y="1309"/>
            <a:ext cx="1635964" cy="1633346"/>
            <a:chOff x="0" y="0"/>
            <a:chExt cx="6350000" cy="6339840"/>
          </a:xfrm>
        </p:grpSpPr>
        <p:sp>
          <p:nvSpPr>
            <p:cNvPr name="Freeform 12" id="12"/>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grpSp>
        <p:nvGrpSpPr>
          <p:cNvPr name="Group 13" id="13"/>
          <p:cNvGrpSpPr/>
          <p:nvPr/>
        </p:nvGrpSpPr>
        <p:grpSpPr>
          <a:xfrm rot="-10800000">
            <a:off x="16652690" y="1309"/>
            <a:ext cx="1635964" cy="1633346"/>
            <a:chOff x="0" y="0"/>
            <a:chExt cx="6350000" cy="6339840"/>
          </a:xfrm>
        </p:grpSpPr>
        <p:sp>
          <p:nvSpPr>
            <p:cNvPr name="Freeform 14" id="14"/>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sp>
        <p:nvSpPr>
          <p:cNvPr name="Freeform 15" id="15"/>
          <p:cNvSpPr/>
          <p:nvPr/>
        </p:nvSpPr>
        <p:spPr>
          <a:xfrm flipH="false" flipV="false" rot="0">
            <a:off x="291440" y="4778970"/>
            <a:ext cx="8424628" cy="4026866"/>
          </a:xfrm>
          <a:custGeom>
            <a:avLst/>
            <a:gdLst/>
            <a:ahLst/>
            <a:cxnLst/>
            <a:rect r="r" b="b" t="t" l="l"/>
            <a:pathLst>
              <a:path h="4026866" w="8424628">
                <a:moveTo>
                  <a:pt x="0" y="0"/>
                </a:moveTo>
                <a:lnTo>
                  <a:pt x="8424628" y="0"/>
                </a:lnTo>
                <a:lnTo>
                  <a:pt x="8424628" y="4026866"/>
                </a:lnTo>
                <a:lnTo>
                  <a:pt x="0" y="4026866"/>
                </a:lnTo>
                <a:lnTo>
                  <a:pt x="0" y="0"/>
                </a:lnTo>
                <a:close/>
              </a:path>
            </a:pathLst>
          </a:custGeom>
          <a:blipFill>
            <a:blip r:embed="rId2"/>
            <a:stretch>
              <a:fillRect l="0" t="0" r="0" b="0"/>
            </a:stretch>
          </a:blipFill>
        </p:spPr>
      </p:sp>
      <p:sp>
        <p:nvSpPr>
          <p:cNvPr name="Freeform 16" id="16"/>
          <p:cNvSpPr/>
          <p:nvPr/>
        </p:nvSpPr>
        <p:spPr>
          <a:xfrm flipH="false" flipV="false" rot="0">
            <a:off x="9717561" y="3771096"/>
            <a:ext cx="8417635" cy="5929210"/>
          </a:xfrm>
          <a:custGeom>
            <a:avLst/>
            <a:gdLst/>
            <a:ahLst/>
            <a:cxnLst/>
            <a:rect r="r" b="b" t="t" l="l"/>
            <a:pathLst>
              <a:path h="5929210" w="8417635">
                <a:moveTo>
                  <a:pt x="0" y="0"/>
                </a:moveTo>
                <a:lnTo>
                  <a:pt x="8417636" y="0"/>
                </a:lnTo>
                <a:lnTo>
                  <a:pt x="8417636" y="5929211"/>
                </a:lnTo>
                <a:lnTo>
                  <a:pt x="0" y="5929211"/>
                </a:lnTo>
                <a:lnTo>
                  <a:pt x="0" y="0"/>
                </a:lnTo>
                <a:close/>
              </a:path>
            </a:pathLst>
          </a:custGeom>
          <a:blipFill>
            <a:blip r:embed="rId3"/>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44692" y="7804198"/>
            <a:ext cx="10255900" cy="605663"/>
          </a:xfrm>
          <a:custGeom>
            <a:avLst/>
            <a:gdLst/>
            <a:ahLst/>
            <a:cxnLst/>
            <a:rect r="r" b="b" t="t" l="l"/>
            <a:pathLst>
              <a:path h="605663" w="10255900">
                <a:moveTo>
                  <a:pt x="0" y="0"/>
                </a:moveTo>
                <a:lnTo>
                  <a:pt x="10255900" y="0"/>
                </a:lnTo>
                <a:lnTo>
                  <a:pt x="10255900" y="605664"/>
                </a:lnTo>
                <a:lnTo>
                  <a:pt x="0" y="605664"/>
                </a:lnTo>
                <a:lnTo>
                  <a:pt x="0" y="0"/>
                </a:lnTo>
                <a:close/>
              </a:path>
            </a:pathLst>
          </a:custGeom>
          <a:blipFill>
            <a:blip r:embed="rId2"/>
            <a:stretch>
              <a:fillRect l="0" t="0" r="0" b="0"/>
            </a:stretch>
          </a:blipFill>
        </p:spPr>
      </p:sp>
      <p:sp>
        <p:nvSpPr>
          <p:cNvPr name="Freeform 3" id="3"/>
          <p:cNvSpPr/>
          <p:nvPr/>
        </p:nvSpPr>
        <p:spPr>
          <a:xfrm flipH="false" flipV="false" rot="0">
            <a:off x="1244692" y="8698065"/>
            <a:ext cx="15798617" cy="560235"/>
          </a:xfrm>
          <a:custGeom>
            <a:avLst/>
            <a:gdLst/>
            <a:ahLst/>
            <a:cxnLst/>
            <a:rect r="r" b="b" t="t" l="l"/>
            <a:pathLst>
              <a:path h="560235" w="15798617">
                <a:moveTo>
                  <a:pt x="0" y="0"/>
                </a:moveTo>
                <a:lnTo>
                  <a:pt x="15798616" y="0"/>
                </a:lnTo>
                <a:lnTo>
                  <a:pt x="15798616" y="560235"/>
                </a:lnTo>
                <a:lnTo>
                  <a:pt x="0" y="560235"/>
                </a:lnTo>
                <a:lnTo>
                  <a:pt x="0" y="0"/>
                </a:lnTo>
                <a:close/>
              </a:path>
            </a:pathLst>
          </a:custGeom>
          <a:blipFill>
            <a:blip r:embed="rId3"/>
            <a:stretch>
              <a:fillRect l="0" t="0" r="0" b="0"/>
            </a:stretch>
          </a:blipFill>
        </p:spPr>
      </p:sp>
      <p:sp>
        <p:nvSpPr>
          <p:cNvPr name="Freeform 4" id="4"/>
          <p:cNvSpPr/>
          <p:nvPr/>
        </p:nvSpPr>
        <p:spPr>
          <a:xfrm flipH="false" flipV="false" rot="0">
            <a:off x="1244692" y="1818376"/>
            <a:ext cx="7687911" cy="5196147"/>
          </a:xfrm>
          <a:custGeom>
            <a:avLst/>
            <a:gdLst/>
            <a:ahLst/>
            <a:cxnLst/>
            <a:rect r="r" b="b" t="t" l="l"/>
            <a:pathLst>
              <a:path h="5196147" w="7687911">
                <a:moveTo>
                  <a:pt x="0" y="0"/>
                </a:moveTo>
                <a:lnTo>
                  <a:pt x="7687910" y="0"/>
                </a:lnTo>
                <a:lnTo>
                  <a:pt x="7687910" y="5196147"/>
                </a:lnTo>
                <a:lnTo>
                  <a:pt x="0" y="5196147"/>
                </a:lnTo>
                <a:lnTo>
                  <a:pt x="0" y="0"/>
                </a:lnTo>
                <a:close/>
              </a:path>
            </a:pathLst>
          </a:custGeom>
          <a:blipFill>
            <a:blip r:embed="rId4"/>
            <a:stretch>
              <a:fillRect l="-2289" t="0" r="-3527" b="0"/>
            </a:stretch>
          </a:blipFill>
        </p:spPr>
      </p:sp>
      <p:sp>
        <p:nvSpPr>
          <p:cNvPr name="Freeform 5" id="5"/>
          <p:cNvSpPr/>
          <p:nvPr/>
        </p:nvSpPr>
        <p:spPr>
          <a:xfrm flipH="false" flipV="false" rot="0">
            <a:off x="1244692" y="395765"/>
            <a:ext cx="5099834" cy="632935"/>
          </a:xfrm>
          <a:custGeom>
            <a:avLst/>
            <a:gdLst/>
            <a:ahLst/>
            <a:cxnLst/>
            <a:rect r="r" b="b" t="t" l="l"/>
            <a:pathLst>
              <a:path h="632935" w="5099834">
                <a:moveTo>
                  <a:pt x="0" y="0"/>
                </a:moveTo>
                <a:lnTo>
                  <a:pt x="5099833" y="0"/>
                </a:lnTo>
                <a:lnTo>
                  <a:pt x="5099833" y="632935"/>
                </a:lnTo>
                <a:lnTo>
                  <a:pt x="0" y="632935"/>
                </a:lnTo>
                <a:lnTo>
                  <a:pt x="0" y="0"/>
                </a:lnTo>
                <a:close/>
              </a:path>
            </a:pathLst>
          </a:custGeom>
          <a:blipFill>
            <a:blip r:embed="rId5"/>
            <a:stretch>
              <a:fillRect l="0" t="-9422"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9258300"/>
            <a:ext cx="10531407" cy="583054"/>
          </a:xfrm>
          <a:custGeom>
            <a:avLst/>
            <a:gdLst/>
            <a:ahLst/>
            <a:cxnLst/>
            <a:rect r="r" b="b" t="t" l="l"/>
            <a:pathLst>
              <a:path h="583054" w="10531407">
                <a:moveTo>
                  <a:pt x="0" y="0"/>
                </a:moveTo>
                <a:lnTo>
                  <a:pt x="10531407" y="0"/>
                </a:lnTo>
                <a:lnTo>
                  <a:pt x="10531407" y="583054"/>
                </a:lnTo>
                <a:lnTo>
                  <a:pt x="0" y="583054"/>
                </a:lnTo>
                <a:lnTo>
                  <a:pt x="0" y="0"/>
                </a:lnTo>
                <a:close/>
              </a:path>
            </a:pathLst>
          </a:custGeom>
          <a:blipFill>
            <a:blip r:embed="rId2"/>
            <a:stretch>
              <a:fillRect l="0" t="0" r="0" b="0"/>
            </a:stretch>
          </a:blipFill>
        </p:spPr>
      </p:sp>
      <p:sp>
        <p:nvSpPr>
          <p:cNvPr name="Freeform 3" id="3"/>
          <p:cNvSpPr/>
          <p:nvPr/>
        </p:nvSpPr>
        <p:spPr>
          <a:xfrm flipH="false" flipV="false" rot="0">
            <a:off x="1337548" y="1967523"/>
            <a:ext cx="15005043" cy="5041261"/>
          </a:xfrm>
          <a:custGeom>
            <a:avLst/>
            <a:gdLst/>
            <a:ahLst/>
            <a:cxnLst/>
            <a:rect r="r" b="b" t="t" l="l"/>
            <a:pathLst>
              <a:path h="5041261" w="15005043">
                <a:moveTo>
                  <a:pt x="0" y="0"/>
                </a:moveTo>
                <a:lnTo>
                  <a:pt x="15005043" y="0"/>
                </a:lnTo>
                <a:lnTo>
                  <a:pt x="15005043" y="5041261"/>
                </a:lnTo>
                <a:lnTo>
                  <a:pt x="0" y="5041261"/>
                </a:lnTo>
                <a:lnTo>
                  <a:pt x="0" y="0"/>
                </a:lnTo>
                <a:close/>
              </a:path>
            </a:pathLst>
          </a:custGeom>
          <a:blipFill>
            <a:blip r:embed="rId3"/>
            <a:stretch>
              <a:fillRect l="0" t="-1628" r="0" b="-1628"/>
            </a:stretch>
          </a:blipFill>
        </p:spPr>
      </p:sp>
      <p:sp>
        <p:nvSpPr>
          <p:cNvPr name="TextBox 4" id="4"/>
          <p:cNvSpPr txBox="true"/>
          <p:nvPr/>
        </p:nvSpPr>
        <p:spPr>
          <a:xfrm rot="0">
            <a:off x="866422" y="7636147"/>
            <a:ext cx="15947295" cy="1099185"/>
          </a:xfrm>
          <a:prstGeom prst="rect">
            <a:avLst/>
          </a:prstGeom>
        </p:spPr>
        <p:txBody>
          <a:bodyPr anchor="t" rtlCol="false" tIns="0" lIns="0" bIns="0" rIns="0">
            <a:spAutoFit/>
          </a:bodyPr>
          <a:lstStyle/>
          <a:p>
            <a:pPr>
              <a:lnSpc>
                <a:spcPts val="4470"/>
              </a:lnSpc>
            </a:pPr>
            <a:r>
              <a:rPr lang="en-US" sz="3000" spc="204">
                <a:solidFill>
                  <a:srgbClr val="000000"/>
                </a:solidFill>
                <a:latin typeface="Lato"/>
              </a:rPr>
              <a:t>(a)</a:t>
            </a:r>
            <a:r>
              <a:rPr lang="en-US" sz="3000" spc="204">
                <a:solidFill>
                  <a:srgbClr val="191818"/>
                </a:solidFill>
                <a:latin typeface="Lato"/>
              </a:rPr>
              <a:t>Vectorization</a:t>
            </a:r>
            <a:r>
              <a:rPr lang="en-US" sz="3000" spc="204">
                <a:solidFill>
                  <a:srgbClr val="000000"/>
                </a:solidFill>
                <a:latin typeface="Lato"/>
              </a:rPr>
              <a:t>:We use count vectorizer to convert the text column into numerical form</a:t>
            </a:r>
          </a:p>
        </p:txBody>
      </p:sp>
      <p:sp>
        <p:nvSpPr>
          <p:cNvPr name="TextBox 5" id="5"/>
          <p:cNvSpPr txBox="true"/>
          <p:nvPr/>
        </p:nvSpPr>
        <p:spPr>
          <a:xfrm rot="0">
            <a:off x="1298228" y="952500"/>
            <a:ext cx="5040213" cy="639445"/>
          </a:xfrm>
          <a:prstGeom prst="rect">
            <a:avLst/>
          </a:prstGeom>
        </p:spPr>
        <p:txBody>
          <a:bodyPr anchor="t" rtlCol="false" tIns="0" lIns="0" bIns="0" rIns="0">
            <a:spAutoFit/>
          </a:bodyPr>
          <a:lstStyle/>
          <a:p>
            <a:pPr algn="ctr">
              <a:lnSpc>
                <a:spcPts val="5179"/>
              </a:lnSpc>
            </a:pPr>
            <a:r>
              <a:rPr lang="en-US" sz="3699">
                <a:solidFill>
                  <a:srgbClr val="000000"/>
                </a:solidFill>
                <a:latin typeface="Lato"/>
              </a:rPr>
              <a:t>e.g. of Train_Test_Split :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14549" y="6859982"/>
            <a:ext cx="9003288" cy="3019229"/>
          </a:xfrm>
          <a:custGeom>
            <a:avLst/>
            <a:gdLst/>
            <a:ahLst/>
            <a:cxnLst/>
            <a:rect r="r" b="b" t="t" l="l"/>
            <a:pathLst>
              <a:path h="3019229" w="9003288">
                <a:moveTo>
                  <a:pt x="0" y="0"/>
                </a:moveTo>
                <a:lnTo>
                  <a:pt x="9003288" y="0"/>
                </a:lnTo>
                <a:lnTo>
                  <a:pt x="9003288" y="3019229"/>
                </a:lnTo>
                <a:lnTo>
                  <a:pt x="0" y="3019229"/>
                </a:lnTo>
                <a:lnTo>
                  <a:pt x="0" y="0"/>
                </a:lnTo>
                <a:close/>
              </a:path>
            </a:pathLst>
          </a:custGeom>
          <a:blipFill>
            <a:blip r:embed="rId2"/>
            <a:stretch>
              <a:fillRect l="0" t="0" r="0" b="0"/>
            </a:stretch>
          </a:blipFill>
        </p:spPr>
      </p:sp>
      <p:sp>
        <p:nvSpPr>
          <p:cNvPr name="Freeform 3" id="3"/>
          <p:cNvSpPr/>
          <p:nvPr/>
        </p:nvSpPr>
        <p:spPr>
          <a:xfrm flipH="false" flipV="false" rot="0">
            <a:off x="814549" y="5766939"/>
            <a:ext cx="6487507" cy="621645"/>
          </a:xfrm>
          <a:custGeom>
            <a:avLst/>
            <a:gdLst/>
            <a:ahLst/>
            <a:cxnLst/>
            <a:rect r="r" b="b" t="t" l="l"/>
            <a:pathLst>
              <a:path h="621645" w="6487507">
                <a:moveTo>
                  <a:pt x="0" y="0"/>
                </a:moveTo>
                <a:lnTo>
                  <a:pt x="6487507" y="0"/>
                </a:lnTo>
                <a:lnTo>
                  <a:pt x="6487507" y="621645"/>
                </a:lnTo>
                <a:lnTo>
                  <a:pt x="0" y="621645"/>
                </a:lnTo>
                <a:lnTo>
                  <a:pt x="0" y="0"/>
                </a:lnTo>
                <a:close/>
              </a:path>
            </a:pathLst>
          </a:custGeom>
          <a:blipFill>
            <a:blip r:embed="rId3"/>
            <a:stretch>
              <a:fillRect l="0" t="-17547" r="0" b="-82740"/>
            </a:stretch>
          </a:blipFill>
        </p:spPr>
      </p:sp>
      <p:sp>
        <p:nvSpPr>
          <p:cNvPr name="Freeform 4" id="4"/>
          <p:cNvSpPr/>
          <p:nvPr/>
        </p:nvSpPr>
        <p:spPr>
          <a:xfrm flipH="false" flipV="false" rot="0">
            <a:off x="814549" y="2807140"/>
            <a:ext cx="16354487" cy="2649534"/>
          </a:xfrm>
          <a:custGeom>
            <a:avLst/>
            <a:gdLst/>
            <a:ahLst/>
            <a:cxnLst/>
            <a:rect r="r" b="b" t="t" l="l"/>
            <a:pathLst>
              <a:path h="2649534" w="16354487">
                <a:moveTo>
                  <a:pt x="0" y="0"/>
                </a:moveTo>
                <a:lnTo>
                  <a:pt x="16354487" y="0"/>
                </a:lnTo>
                <a:lnTo>
                  <a:pt x="16354487" y="2649534"/>
                </a:lnTo>
                <a:lnTo>
                  <a:pt x="0" y="2649534"/>
                </a:lnTo>
                <a:lnTo>
                  <a:pt x="0" y="0"/>
                </a:lnTo>
                <a:close/>
              </a:path>
            </a:pathLst>
          </a:custGeom>
          <a:blipFill>
            <a:blip r:embed="rId4"/>
            <a:stretch>
              <a:fillRect l="0" t="0" r="0" b="0"/>
            </a:stretch>
          </a:blipFill>
        </p:spPr>
      </p:sp>
      <p:sp>
        <p:nvSpPr>
          <p:cNvPr name="Freeform 5" id="5"/>
          <p:cNvSpPr/>
          <p:nvPr/>
        </p:nvSpPr>
        <p:spPr>
          <a:xfrm flipH="false" flipV="false" rot="0">
            <a:off x="814549" y="726746"/>
            <a:ext cx="7546338" cy="1770129"/>
          </a:xfrm>
          <a:custGeom>
            <a:avLst/>
            <a:gdLst/>
            <a:ahLst/>
            <a:cxnLst/>
            <a:rect r="r" b="b" t="t" l="l"/>
            <a:pathLst>
              <a:path h="1770129" w="7546338">
                <a:moveTo>
                  <a:pt x="0" y="0"/>
                </a:moveTo>
                <a:lnTo>
                  <a:pt x="7546338" y="0"/>
                </a:lnTo>
                <a:lnTo>
                  <a:pt x="7546338" y="1770129"/>
                </a:lnTo>
                <a:lnTo>
                  <a:pt x="0" y="1770129"/>
                </a:lnTo>
                <a:lnTo>
                  <a:pt x="0" y="0"/>
                </a:lnTo>
                <a:close/>
              </a:path>
            </a:pathLst>
          </a:custGeom>
          <a:blipFill>
            <a:blip r:embed="rId5"/>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02742" y="641350"/>
            <a:ext cx="15291342" cy="688974"/>
          </a:xfrm>
          <a:prstGeom prst="rect">
            <a:avLst/>
          </a:prstGeom>
        </p:spPr>
        <p:txBody>
          <a:bodyPr anchor="t" rtlCol="false" tIns="0" lIns="0" bIns="0" rIns="0">
            <a:spAutoFit/>
          </a:bodyPr>
          <a:lstStyle/>
          <a:p>
            <a:pPr>
              <a:lnSpc>
                <a:spcPts val="5600"/>
              </a:lnSpc>
            </a:pPr>
            <a:r>
              <a:rPr lang="en-US" sz="4000">
                <a:solidFill>
                  <a:srgbClr val="000000"/>
                </a:solidFill>
                <a:latin typeface="Canva Sans Bold"/>
              </a:rPr>
              <a:t>4.Train the model using classification algorithm</a:t>
            </a:r>
          </a:p>
        </p:txBody>
      </p:sp>
      <p:sp>
        <p:nvSpPr>
          <p:cNvPr name="TextBox 3" id="3"/>
          <p:cNvSpPr txBox="true"/>
          <p:nvPr/>
        </p:nvSpPr>
        <p:spPr>
          <a:xfrm rot="0">
            <a:off x="702742" y="1659834"/>
            <a:ext cx="521137"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(a)</a:t>
            </a:r>
          </a:p>
        </p:txBody>
      </p:sp>
      <p:sp>
        <p:nvSpPr>
          <p:cNvPr name="Freeform 4" id="4"/>
          <p:cNvSpPr/>
          <p:nvPr/>
        </p:nvSpPr>
        <p:spPr>
          <a:xfrm flipH="false" flipV="false" rot="0">
            <a:off x="1287572" y="2240224"/>
            <a:ext cx="9053282" cy="3735125"/>
          </a:xfrm>
          <a:custGeom>
            <a:avLst/>
            <a:gdLst/>
            <a:ahLst/>
            <a:cxnLst/>
            <a:rect r="r" b="b" t="t" l="l"/>
            <a:pathLst>
              <a:path h="3735125" w="9053282">
                <a:moveTo>
                  <a:pt x="0" y="0"/>
                </a:moveTo>
                <a:lnTo>
                  <a:pt x="9053282" y="0"/>
                </a:lnTo>
                <a:lnTo>
                  <a:pt x="9053282" y="3735125"/>
                </a:lnTo>
                <a:lnTo>
                  <a:pt x="0" y="3735125"/>
                </a:lnTo>
                <a:lnTo>
                  <a:pt x="0" y="0"/>
                </a:lnTo>
                <a:close/>
              </a:path>
            </a:pathLst>
          </a:custGeom>
          <a:blipFill>
            <a:blip r:embed="rId2"/>
            <a:stretch>
              <a:fillRect l="0" t="0" r="0" b="0"/>
            </a:stretch>
          </a:blipFill>
        </p:spPr>
      </p:sp>
      <p:sp>
        <p:nvSpPr>
          <p:cNvPr name="TextBox 5" id="5"/>
          <p:cNvSpPr txBox="true"/>
          <p:nvPr/>
        </p:nvSpPr>
        <p:spPr>
          <a:xfrm rot="0">
            <a:off x="1287572" y="5908674"/>
            <a:ext cx="9503195" cy="580389"/>
          </a:xfrm>
          <a:prstGeom prst="rect">
            <a:avLst/>
          </a:prstGeom>
        </p:spPr>
        <p:txBody>
          <a:bodyPr anchor="t" rtlCol="false" tIns="0" lIns="0" bIns="0" rIns="0">
            <a:spAutoFit/>
          </a:bodyPr>
          <a:lstStyle/>
          <a:p>
            <a:pPr>
              <a:lnSpc>
                <a:spcPts val="4760"/>
              </a:lnSpc>
            </a:pPr>
            <a:r>
              <a:rPr lang="en-US" sz="3400">
                <a:solidFill>
                  <a:srgbClr val="000000"/>
                </a:solidFill>
                <a:latin typeface="Canva Sans"/>
              </a:rPr>
              <a:t>#We train the model using fit() function</a:t>
            </a:r>
          </a:p>
        </p:txBody>
      </p:sp>
      <p:sp>
        <p:nvSpPr>
          <p:cNvPr name="TextBox 6" id="6"/>
          <p:cNvSpPr txBox="true"/>
          <p:nvPr/>
        </p:nvSpPr>
        <p:spPr>
          <a:xfrm rot="0">
            <a:off x="706134" y="7031988"/>
            <a:ext cx="16879124" cy="1180465"/>
          </a:xfrm>
          <a:prstGeom prst="rect">
            <a:avLst/>
          </a:prstGeom>
        </p:spPr>
        <p:txBody>
          <a:bodyPr anchor="t" rtlCol="false" tIns="0" lIns="0" bIns="0" rIns="0">
            <a:spAutoFit/>
          </a:bodyPr>
          <a:lstStyle/>
          <a:p>
            <a:pPr>
              <a:lnSpc>
                <a:spcPts val="4759"/>
              </a:lnSpc>
            </a:pPr>
            <a:r>
              <a:rPr lang="en-US" sz="3399">
                <a:solidFill>
                  <a:srgbClr val="000000"/>
                </a:solidFill>
                <a:latin typeface="Canva Sans"/>
              </a:rPr>
              <a:t>(b)Now,our model will predict the sentiment based training data(x_train) as well as testing data(x_test)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85284" y="1700713"/>
            <a:ext cx="11430947" cy="3166116"/>
          </a:xfrm>
          <a:custGeom>
            <a:avLst/>
            <a:gdLst/>
            <a:ahLst/>
            <a:cxnLst/>
            <a:rect r="r" b="b" t="t" l="l"/>
            <a:pathLst>
              <a:path h="3166116" w="11430947">
                <a:moveTo>
                  <a:pt x="0" y="0"/>
                </a:moveTo>
                <a:lnTo>
                  <a:pt x="11430947" y="0"/>
                </a:lnTo>
                <a:lnTo>
                  <a:pt x="11430947" y="3166115"/>
                </a:lnTo>
                <a:lnTo>
                  <a:pt x="0" y="3166115"/>
                </a:lnTo>
                <a:lnTo>
                  <a:pt x="0" y="0"/>
                </a:lnTo>
                <a:close/>
              </a:path>
            </a:pathLst>
          </a:custGeom>
          <a:blipFill>
            <a:blip r:embed="rId2"/>
            <a:stretch>
              <a:fillRect l="0" t="-1977" r="0" b="-1977"/>
            </a:stretch>
          </a:blipFill>
        </p:spPr>
      </p:sp>
      <p:sp>
        <p:nvSpPr>
          <p:cNvPr name="Freeform 3" id="3"/>
          <p:cNvSpPr/>
          <p:nvPr/>
        </p:nvSpPr>
        <p:spPr>
          <a:xfrm flipH="false" flipV="false" rot="0">
            <a:off x="2085284" y="6092689"/>
            <a:ext cx="11430947" cy="3027436"/>
          </a:xfrm>
          <a:custGeom>
            <a:avLst/>
            <a:gdLst/>
            <a:ahLst/>
            <a:cxnLst/>
            <a:rect r="r" b="b" t="t" l="l"/>
            <a:pathLst>
              <a:path h="3027436" w="11430947">
                <a:moveTo>
                  <a:pt x="0" y="0"/>
                </a:moveTo>
                <a:lnTo>
                  <a:pt x="11430947" y="0"/>
                </a:lnTo>
                <a:lnTo>
                  <a:pt x="11430947" y="3027436"/>
                </a:lnTo>
                <a:lnTo>
                  <a:pt x="0" y="3027436"/>
                </a:lnTo>
                <a:lnTo>
                  <a:pt x="0" y="0"/>
                </a:lnTo>
                <a:close/>
              </a:path>
            </a:pathLst>
          </a:custGeom>
          <a:blipFill>
            <a:blip r:embed="rId3"/>
            <a:stretch>
              <a:fillRect l="0" t="0" r="0" b="0"/>
            </a:stretch>
          </a:blipFill>
        </p:spPr>
      </p:sp>
      <p:sp>
        <p:nvSpPr>
          <p:cNvPr name="TextBox 4" id="4"/>
          <p:cNvSpPr txBox="true"/>
          <p:nvPr/>
        </p:nvSpPr>
        <p:spPr>
          <a:xfrm rot="0">
            <a:off x="1028700" y="705167"/>
            <a:ext cx="11176528" cy="580390"/>
          </a:xfrm>
          <a:prstGeom prst="rect">
            <a:avLst/>
          </a:prstGeom>
        </p:spPr>
        <p:txBody>
          <a:bodyPr anchor="t" rtlCol="false" tIns="0" lIns="0" bIns="0" rIns="0">
            <a:spAutoFit/>
          </a:bodyPr>
          <a:lstStyle/>
          <a:p>
            <a:pPr>
              <a:lnSpc>
                <a:spcPts val="4759"/>
              </a:lnSpc>
            </a:pPr>
            <a:r>
              <a:rPr lang="en-US" sz="3399">
                <a:solidFill>
                  <a:srgbClr val="000000"/>
                </a:solidFill>
                <a:latin typeface="Canva Sans"/>
              </a:rPr>
              <a:t>y_test_prediction=model_name.predict(x_test_count)</a:t>
            </a:r>
          </a:p>
        </p:txBody>
      </p:sp>
      <p:sp>
        <p:nvSpPr>
          <p:cNvPr name="TextBox 5" id="5"/>
          <p:cNvSpPr txBox="true"/>
          <p:nvPr/>
        </p:nvSpPr>
        <p:spPr>
          <a:xfrm rot="0">
            <a:off x="1028700" y="5076825"/>
            <a:ext cx="11690880" cy="580390"/>
          </a:xfrm>
          <a:prstGeom prst="rect">
            <a:avLst/>
          </a:prstGeom>
        </p:spPr>
        <p:txBody>
          <a:bodyPr anchor="t" rtlCol="false" tIns="0" lIns="0" bIns="0" rIns="0">
            <a:spAutoFit/>
          </a:bodyPr>
          <a:lstStyle/>
          <a:p>
            <a:pPr>
              <a:lnSpc>
                <a:spcPts val="4759"/>
              </a:lnSpc>
            </a:pPr>
            <a:r>
              <a:rPr lang="en-US" sz="3399">
                <a:solidFill>
                  <a:srgbClr val="000000"/>
                </a:solidFill>
                <a:latin typeface="Canva Sans"/>
              </a:rPr>
              <a:t>y_train_prediction=model_name.predict(x_train_count)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14352" y="307975"/>
            <a:ext cx="11981519" cy="645199"/>
          </a:xfrm>
          <a:prstGeom prst="rect">
            <a:avLst/>
          </a:prstGeom>
        </p:spPr>
        <p:txBody>
          <a:bodyPr anchor="t" rtlCol="false" tIns="0" lIns="0" bIns="0" rIns="0">
            <a:spAutoFit/>
          </a:bodyPr>
          <a:lstStyle/>
          <a:p>
            <a:pPr algn="l" marL="0" indent="0" lvl="0">
              <a:lnSpc>
                <a:spcPts val="5387"/>
              </a:lnSpc>
              <a:spcBef>
                <a:spcPct val="0"/>
              </a:spcBef>
            </a:pPr>
            <a:r>
              <a:rPr lang="en-US" sz="3848">
                <a:solidFill>
                  <a:srgbClr val="000000"/>
                </a:solidFill>
                <a:latin typeface="Canva Sans Bold"/>
              </a:rPr>
              <a:t>Performance Metrics(Explaination)</a:t>
            </a:r>
          </a:p>
        </p:txBody>
      </p:sp>
      <p:sp>
        <p:nvSpPr>
          <p:cNvPr name="Freeform 3" id="3"/>
          <p:cNvSpPr/>
          <p:nvPr/>
        </p:nvSpPr>
        <p:spPr>
          <a:xfrm flipH="false" flipV="false" rot="0">
            <a:off x="1990331" y="1028700"/>
            <a:ext cx="10505540" cy="2250253"/>
          </a:xfrm>
          <a:custGeom>
            <a:avLst/>
            <a:gdLst/>
            <a:ahLst/>
            <a:cxnLst/>
            <a:rect r="r" b="b" t="t" l="l"/>
            <a:pathLst>
              <a:path h="2250253" w="10505540">
                <a:moveTo>
                  <a:pt x="0" y="0"/>
                </a:moveTo>
                <a:lnTo>
                  <a:pt x="10505540" y="0"/>
                </a:lnTo>
                <a:lnTo>
                  <a:pt x="10505540" y="2250253"/>
                </a:lnTo>
                <a:lnTo>
                  <a:pt x="0" y="2250253"/>
                </a:lnTo>
                <a:lnTo>
                  <a:pt x="0" y="0"/>
                </a:lnTo>
                <a:close/>
              </a:path>
            </a:pathLst>
          </a:custGeom>
          <a:blipFill>
            <a:blip r:embed="rId2"/>
            <a:stretch>
              <a:fillRect l="0" t="0" r="0" b="0"/>
            </a:stretch>
          </a:blipFill>
        </p:spPr>
      </p:sp>
      <p:sp>
        <p:nvSpPr>
          <p:cNvPr name="Freeform 4" id="4"/>
          <p:cNvSpPr/>
          <p:nvPr/>
        </p:nvSpPr>
        <p:spPr>
          <a:xfrm flipH="false" flipV="false" rot="0">
            <a:off x="1590900" y="3355153"/>
            <a:ext cx="11304402" cy="649192"/>
          </a:xfrm>
          <a:custGeom>
            <a:avLst/>
            <a:gdLst/>
            <a:ahLst/>
            <a:cxnLst/>
            <a:rect r="r" b="b" t="t" l="l"/>
            <a:pathLst>
              <a:path h="649192" w="11304402">
                <a:moveTo>
                  <a:pt x="0" y="0"/>
                </a:moveTo>
                <a:lnTo>
                  <a:pt x="11304402" y="0"/>
                </a:lnTo>
                <a:lnTo>
                  <a:pt x="11304402" y="649191"/>
                </a:lnTo>
                <a:lnTo>
                  <a:pt x="0" y="649191"/>
                </a:lnTo>
                <a:lnTo>
                  <a:pt x="0" y="0"/>
                </a:lnTo>
                <a:close/>
              </a:path>
            </a:pathLst>
          </a:custGeom>
          <a:blipFill>
            <a:blip r:embed="rId3"/>
            <a:stretch>
              <a:fillRect l="0" t="0" r="0" b="0"/>
            </a:stretch>
          </a:blipFill>
        </p:spPr>
      </p:sp>
      <p:sp>
        <p:nvSpPr>
          <p:cNvPr name="Freeform 5" id="5"/>
          <p:cNvSpPr/>
          <p:nvPr/>
        </p:nvSpPr>
        <p:spPr>
          <a:xfrm flipH="false" flipV="false" rot="0">
            <a:off x="1261119" y="4080544"/>
            <a:ext cx="9825316" cy="1328153"/>
          </a:xfrm>
          <a:custGeom>
            <a:avLst/>
            <a:gdLst/>
            <a:ahLst/>
            <a:cxnLst/>
            <a:rect r="r" b="b" t="t" l="l"/>
            <a:pathLst>
              <a:path h="1328153" w="9825316">
                <a:moveTo>
                  <a:pt x="0" y="0"/>
                </a:moveTo>
                <a:lnTo>
                  <a:pt x="9825316" y="0"/>
                </a:lnTo>
                <a:lnTo>
                  <a:pt x="9825316" y="1328154"/>
                </a:lnTo>
                <a:lnTo>
                  <a:pt x="0" y="1328154"/>
                </a:lnTo>
                <a:lnTo>
                  <a:pt x="0" y="0"/>
                </a:lnTo>
                <a:close/>
              </a:path>
            </a:pathLst>
          </a:custGeom>
          <a:blipFill>
            <a:blip r:embed="rId4"/>
            <a:stretch>
              <a:fillRect l="0" t="0" r="0" b="0"/>
            </a:stretch>
          </a:blipFill>
        </p:spPr>
      </p:sp>
      <p:sp>
        <p:nvSpPr>
          <p:cNvPr name="Freeform 6" id="6"/>
          <p:cNvSpPr/>
          <p:nvPr/>
        </p:nvSpPr>
        <p:spPr>
          <a:xfrm flipH="false" flipV="false" rot="0">
            <a:off x="1261119" y="5484898"/>
            <a:ext cx="9825316" cy="4239417"/>
          </a:xfrm>
          <a:custGeom>
            <a:avLst/>
            <a:gdLst/>
            <a:ahLst/>
            <a:cxnLst/>
            <a:rect r="r" b="b" t="t" l="l"/>
            <a:pathLst>
              <a:path h="4239417" w="9825316">
                <a:moveTo>
                  <a:pt x="0" y="0"/>
                </a:moveTo>
                <a:lnTo>
                  <a:pt x="9825316" y="0"/>
                </a:lnTo>
                <a:lnTo>
                  <a:pt x="9825316" y="4239417"/>
                </a:lnTo>
                <a:lnTo>
                  <a:pt x="0" y="4239417"/>
                </a:lnTo>
                <a:lnTo>
                  <a:pt x="0" y="0"/>
                </a:lnTo>
                <a:close/>
              </a:path>
            </a:pathLst>
          </a:custGeom>
          <a:blipFill>
            <a:blip r:embed="rId5"/>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8693" y="443713"/>
            <a:ext cx="10139518" cy="4486872"/>
          </a:xfrm>
          <a:custGeom>
            <a:avLst/>
            <a:gdLst/>
            <a:ahLst/>
            <a:cxnLst/>
            <a:rect r="r" b="b" t="t" l="l"/>
            <a:pathLst>
              <a:path h="4486872" w="10139518">
                <a:moveTo>
                  <a:pt x="0" y="0"/>
                </a:moveTo>
                <a:lnTo>
                  <a:pt x="10139518" y="0"/>
                </a:lnTo>
                <a:lnTo>
                  <a:pt x="10139518" y="4486872"/>
                </a:lnTo>
                <a:lnTo>
                  <a:pt x="0" y="4486872"/>
                </a:lnTo>
                <a:lnTo>
                  <a:pt x="0" y="0"/>
                </a:lnTo>
                <a:close/>
              </a:path>
            </a:pathLst>
          </a:custGeom>
          <a:blipFill>
            <a:blip r:embed="rId2"/>
            <a:stretch>
              <a:fillRect l="0" t="0" r="0" b="0"/>
            </a:stretch>
          </a:blipFill>
        </p:spPr>
      </p:sp>
      <p:sp>
        <p:nvSpPr>
          <p:cNvPr name="Freeform 3" id="3"/>
          <p:cNvSpPr/>
          <p:nvPr/>
        </p:nvSpPr>
        <p:spPr>
          <a:xfrm flipH="false" flipV="false" rot="0">
            <a:off x="848693" y="5143500"/>
            <a:ext cx="10139518" cy="4414131"/>
          </a:xfrm>
          <a:custGeom>
            <a:avLst/>
            <a:gdLst/>
            <a:ahLst/>
            <a:cxnLst/>
            <a:rect r="r" b="b" t="t" l="l"/>
            <a:pathLst>
              <a:path h="4414131" w="10139518">
                <a:moveTo>
                  <a:pt x="0" y="0"/>
                </a:moveTo>
                <a:lnTo>
                  <a:pt x="10139518" y="0"/>
                </a:lnTo>
                <a:lnTo>
                  <a:pt x="10139518" y="4414131"/>
                </a:lnTo>
                <a:lnTo>
                  <a:pt x="0" y="4414131"/>
                </a:lnTo>
                <a:lnTo>
                  <a:pt x="0" y="0"/>
                </a:lnTo>
                <a:close/>
              </a:path>
            </a:pathLst>
          </a:custGeom>
          <a:blipFill>
            <a:blip r:embed="rId3"/>
            <a:stretch>
              <a:fillRect l="0" t="0" r="0" b="0"/>
            </a:stretch>
          </a:blipFill>
        </p:spPr>
      </p:sp>
      <p:sp>
        <p:nvSpPr>
          <p:cNvPr name="Freeform 4" id="4"/>
          <p:cNvSpPr/>
          <p:nvPr/>
        </p:nvSpPr>
        <p:spPr>
          <a:xfrm flipH="false" flipV="false" rot="0">
            <a:off x="11244275" y="6817425"/>
            <a:ext cx="6641193" cy="2740206"/>
          </a:xfrm>
          <a:custGeom>
            <a:avLst/>
            <a:gdLst/>
            <a:ahLst/>
            <a:cxnLst/>
            <a:rect r="r" b="b" t="t" l="l"/>
            <a:pathLst>
              <a:path h="2740206" w="6641193">
                <a:moveTo>
                  <a:pt x="0" y="0"/>
                </a:moveTo>
                <a:lnTo>
                  <a:pt x="6641192" y="0"/>
                </a:lnTo>
                <a:lnTo>
                  <a:pt x="6641192" y="2740206"/>
                </a:lnTo>
                <a:lnTo>
                  <a:pt x="0" y="2740206"/>
                </a:lnTo>
                <a:lnTo>
                  <a:pt x="0" y="0"/>
                </a:lnTo>
                <a:close/>
              </a:path>
            </a:pathLst>
          </a:custGeom>
          <a:blipFill>
            <a:blip r:embed="rId4"/>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431421" y="846557"/>
            <a:ext cx="15044158" cy="951283"/>
          </a:xfrm>
          <a:prstGeom prst="rect">
            <a:avLst/>
          </a:prstGeom>
        </p:spPr>
        <p:txBody>
          <a:bodyPr anchor="t" rtlCol="false" tIns="0" lIns="0" bIns="0" rIns="0">
            <a:spAutoFit/>
          </a:bodyPr>
          <a:lstStyle/>
          <a:p>
            <a:pPr algn="ctr">
              <a:lnSpc>
                <a:spcPts val="6757"/>
              </a:lnSpc>
            </a:pPr>
            <a:r>
              <a:rPr lang="en-US" sz="6436" spc="321">
                <a:solidFill>
                  <a:srgbClr val="2B4A9D"/>
                </a:solidFill>
                <a:latin typeface="Poppins ExtraBold"/>
              </a:rPr>
              <a:t>MULTINOMIAL NAIVE BAYES'</a:t>
            </a:r>
          </a:p>
        </p:txBody>
      </p:sp>
      <p:sp>
        <p:nvSpPr>
          <p:cNvPr name="TextBox 3" id="3"/>
          <p:cNvSpPr txBox="true"/>
          <p:nvPr/>
        </p:nvSpPr>
        <p:spPr>
          <a:xfrm rot="0">
            <a:off x="383061" y="3102360"/>
            <a:ext cx="8187378" cy="523775"/>
          </a:xfrm>
          <a:prstGeom prst="rect">
            <a:avLst/>
          </a:prstGeom>
        </p:spPr>
        <p:txBody>
          <a:bodyPr anchor="t" rtlCol="false" tIns="0" lIns="0" bIns="0" rIns="0">
            <a:spAutoFit/>
          </a:bodyPr>
          <a:lstStyle/>
          <a:p>
            <a:pPr>
              <a:lnSpc>
                <a:spcPts val="4200"/>
              </a:lnSpc>
            </a:pPr>
            <a:r>
              <a:rPr lang="en-US" sz="3000" spc="300">
                <a:solidFill>
                  <a:srgbClr val="FFFFFF"/>
                </a:solidFill>
                <a:latin typeface="Lato Bold"/>
              </a:rPr>
              <a:t>PAUCEK AND LAGE</a:t>
            </a:r>
          </a:p>
        </p:txBody>
      </p:sp>
      <p:grpSp>
        <p:nvGrpSpPr>
          <p:cNvPr name="Group 4" id="4"/>
          <p:cNvGrpSpPr/>
          <p:nvPr/>
        </p:nvGrpSpPr>
        <p:grpSpPr>
          <a:xfrm rot="0">
            <a:off x="0" y="0"/>
            <a:ext cx="18288000" cy="417760"/>
            <a:chOff x="0" y="0"/>
            <a:chExt cx="6671512" cy="152400"/>
          </a:xfrm>
        </p:grpSpPr>
        <p:sp>
          <p:nvSpPr>
            <p:cNvPr name="Freeform 5" id="5"/>
            <p:cNvSpPr/>
            <p:nvPr/>
          </p:nvSpPr>
          <p:spPr>
            <a:xfrm flipH="false" flipV="false" rot="0">
              <a:off x="0" y="0"/>
              <a:ext cx="6671512" cy="152400"/>
            </a:xfrm>
            <a:custGeom>
              <a:avLst/>
              <a:gdLst/>
              <a:ahLst/>
              <a:cxnLst/>
              <a:rect r="r" b="b" t="t" l="l"/>
              <a:pathLst>
                <a:path h="152400" w="6671512">
                  <a:moveTo>
                    <a:pt x="0" y="0"/>
                  </a:moveTo>
                  <a:lnTo>
                    <a:pt x="6671512" y="0"/>
                  </a:lnTo>
                  <a:lnTo>
                    <a:pt x="6671512" y="152400"/>
                  </a:lnTo>
                  <a:lnTo>
                    <a:pt x="0" y="152400"/>
                  </a:lnTo>
                  <a:close/>
                </a:path>
              </a:pathLst>
            </a:custGeom>
            <a:solidFill>
              <a:srgbClr val="2B4A9D"/>
            </a:solidFill>
          </p:spPr>
        </p:sp>
      </p:grpSp>
      <p:grpSp>
        <p:nvGrpSpPr>
          <p:cNvPr name="Group 6" id="6"/>
          <p:cNvGrpSpPr/>
          <p:nvPr/>
        </p:nvGrpSpPr>
        <p:grpSpPr>
          <a:xfrm rot="5400000">
            <a:off x="-1963" y="1309"/>
            <a:ext cx="1635964" cy="1633346"/>
            <a:chOff x="0" y="0"/>
            <a:chExt cx="6350000" cy="6339840"/>
          </a:xfrm>
        </p:grpSpPr>
        <p:sp>
          <p:nvSpPr>
            <p:cNvPr name="Freeform 7" id="7"/>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grpSp>
        <p:nvGrpSpPr>
          <p:cNvPr name="Group 8" id="8"/>
          <p:cNvGrpSpPr/>
          <p:nvPr/>
        </p:nvGrpSpPr>
        <p:grpSpPr>
          <a:xfrm rot="-10800000">
            <a:off x="16652690" y="1309"/>
            <a:ext cx="1635964" cy="1633346"/>
            <a:chOff x="0" y="0"/>
            <a:chExt cx="6350000" cy="6339840"/>
          </a:xfrm>
        </p:grpSpPr>
        <p:sp>
          <p:nvSpPr>
            <p:cNvPr name="Freeform 9" id="9"/>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grpSp>
        <p:nvGrpSpPr>
          <p:cNvPr name="Group 10" id="10"/>
          <p:cNvGrpSpPr/>
          <p:nvPr/>
        </p:nvGrpSpPr>
        <p:grpSpPr>
          <a:xfrm rot="0">
            <a:off x="0" y="2290609"/>
            <a:ext cx="18288654" cy="7996391"/>
            <a:chOff x="0" y="0"/>
            <a:chExt cx="6671751" cy="2917105"/>
          </a:xfrm>
        </p:grpSpPr>
        <p:sp>
          <p:nvSpPr>
            <p:cNvPr name="Freeform 11" id="11"/>
            <p:cNvSpPr/>
            <p:nvPr/>
          </p:nvSpPr>
          <p:spPr>
            <a:xfrm flipH="false" flipV="false" rot="0">
              <a:off x="0" y="0"/>
              <a:ext cx="6671751" cy="2917105"/>
            </a:xfrm>
            <a:custGeom>
              <a:avLst/>
              <a:gdLst/>
              <a:ahLst/>
              <a:cxnLst/>
              <a:rect r="r" b="b" t="t" l="l"/>
              <a:pathLst>
                <a:path h="2917105" w="6671751">
                  <a:moveTo>
                    <a:pt x="0" y="0"/>
                  </a:moveTo>
                  <a:lnTo>
                    <a:pt x="6671751" y="0"/>
                  </a:lnTo>
                  <a:lnTo>
                    <a:pt x="6671751" y="2917105"/>
                  </a:lnTo>
                  <a:lnTo>
                    <a:pt x="0" y="2917105"/>
                  </a:lnTo>
                  <a:close/>
                </a:path>
              </a:pathLst>
            </a:custGeom>
            <a:solidFill>
              <a:srgbClr val="2B4A9D"/>
            </a:solidFill>
          </p:spPr>
        </p:sp>
      </p:grpSp>
      <p:sp>
        <p:nvSpPr>
          <p:cNvPr name="TextBox 12" id="12"/>
          <p:cNvSpPr txBox="true"/>
          <p:nvPr/>
        </p:nvSpPr>
        <p:spPr>
          <a:xfrm rot="0">
            <a:off x="191203" y="2840361"/>
            <a:ext cx="17905593" cy="6849263"/>
          </a:xfrm>
          <a:prstGeom prst="rect">
            <a:avLst/>
          </a:prstGeom>
        </p:spPr>
        <p:txBody>
          <a:bodyPr anchor="t" rtlCol="false" tIns="0" lIns="0" bIns="0" rIns="0">
            <a:spAutoFit/>
          </a:bodyPr>
          <a:lstStyle/>
          <a:p>
            <a:pPr>
              <a:lnSpc>
                <a:spcPts val="3426"/>
              </a:lnSpc>
              <a:spcBef>
                <a:spcPct val="0"/>
              </a:spcBef>
            </a:pPr>
            <a:r>
              <a:rPr lang="en-US" sz="2447" spc="244">
                <a:solidFill>
                  <a:srgbClr val="FFFFFF"/>
                </a:solidFill>
                <a:latin typeface="Lato"/>
              </a:rPr>
              <a:t>Multinomial Naive Bayes is a variant of the Naive Bayes algorithm that is commonly used for text classification problems, where the features are discrete counts (such as the counts of words in a document) rather than continuous numerical values.</a:t>
            </a:r>
          </a:p>
          <a:p>
            <a:pPr>
              <a:lnSpc>
                <a:spcPts val="3426"/>
              </a:lnSpc>
              <a:spcBef>
                <a:spcPct val="0"/>
              </a:spcBef>
            </a:pPr>
          </a:p>
          <a:p>
            <a:pPr>
              <a:lnSpc>
                <a:spcPts val="3426"/>
              </a:lnSpc>
              <a:spcBef>
                <a:spcPct val="0"/>
              </a:spcBef>
            </a:pPr>
            <a:r>
              <a:rPr lang="en-US" sz="2447" spc="244">
                <a:solidFill>
                  <a:srgbClr val="FFFFFF"/>
                </a:solidFill>
                <a:latin typeface="Lato"/>
              </a:rPr>
              <a:t>In Multinomial Naive Bayes, the assumption is that the probability distribution of the features (i.e., the word counts) for each class follows a multinomial distribution. In other words, each class has a probability distribution over the different possible feature values, and this distribution is estimated from the training data.</a:t>
            </a:r>
          </a:p>
          <a:p>
            <a:pPr>
              <a:lnSpc>
                <a:spcPts val="3426"/>
              </a:lnSpc>
              <a:spcBef>
                <a:spcPct val="0"/>
              </a:spcBef>
            </a:pPr>
          </a:p>
          <a:p>
            <a:pPr>
              <a:lnSpc>
                <a:spcPts val="3426"/>
              </a:lnSpc>
              <a:spcBef>
                <a:spcPct val="0"/>
              </a:spcBef>
            </a:pPr>
            <a:r>
              <a:rPr lang="en-US" sz="2447" spc="244">
                <a:solidFill>
                  <a:srgbClr val="FFFFFF"/>
                </a:solidFill>
                <a:latin typeface="Lato"/>
              </a:rPr>
              <a:t>During training, the algorithm estimates the probability distribution of the features for each class by counting the number of occurrences of each feature in the training documents of that class. These counts are then smoothed using techniques such as Laplace smoothing to avoid zero probabilities.</a:t>
            </a:r>
          </a:p>
          <a:p>
            <a:pPr>
              <a:lnSpc>
                <a:spcPts val="3426"/>
              </a:lnSpc>
              <a:spcBef>
                <a:spcPct val="0"/>
              </a:spcBef>
            </a:pPr>
          </a:p>
          <a:p>
            <a:pPr>
              <a:lnSpc>
                <a:spcPts val="3426"/>
              </a:lnSpc>
              <a:spcBef>
                <a:spcPct val="0"/>
              </a:spcBef>
            </a:pPr>
            <a:r>
              <a:rPr lang="en-US" sz="2447" spc="244">
                <a:solidFill>
                  <a:srgbClr val="FFFFFF"/>
                </a:solidFill>
                <a:latin typeface="Lato"/>
              </a:rPr>
              <a:t>During prediction, the algorithm calculates the probability of the document belonging to each class using Bayes' theorem and the estimated probability distributions. The class with the highest probability is then selected as the predicted class.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140078" y="7706023"/>
            <a:ext cx="4811406" cy="1590675"/>
          </a:xfrm>
          <a:prstGeom prst="rect">
            <a:avLst/>
          </a:prstGeom>
        </p:spPr>
        <p:txBody>
          <a:bodyPr anchor="t" rtlCol="false" tIns="0" lIns="0" bIns="0" rIns="0">
            <a:spAutoFit/>
          </a:bodyPr>
          <a:lstStyle/>
          <a:p>
            <a:pPr marL="647703" indent="-323852" lvl="1">
              <a:lnSpc>
                <a:spcPts val="4200"/>
              </a:lnSpc>
              <a:buFont typeface="Arial"/>
              <a:buChar char="•"/>
            </a:pPr>
            <a:r>
              <a:rPr lang="en-US" sz="3000" spc="300">
                <a:solidFill>
                  <a:srgbClr val="000000"/>
                </a:solidFill>
                <a:latin typeface="Lato"/>
              </a:rPr>
              <a:t>INTRODUCTION</a:t>
            </a:r>
          </a:p>
          <a:p>
            <a:pPr marL="647703" indent="-323852" lvl="1">
              <a:lnSpc>
                <a:spcPts val="4200"/>
              </a:lnSpc>
              <a:buFont typeface="Arial"/>
              <a:buChar char="•"/>
            </a:pPr>
            <a:r>
              <a:rPr lang="en-US" sz="3000" spc="300">
                <a:solidFill>
                  <a:srgbClr val="000000"/>
                </a:solidFill>
                <a:latin typeface="Lato"/>
              </a:rPr>
              <a:t>OBJECTIVE</a:t>
            </a:r>
          </a:p>
          <a:p>
            <a:pPr marL="647703" indent="-323852" lvl="1">
              <a:lnSpc>
                <a:spcPts val="4200"/>
              </a:lnSpc>
              <a:buFont typeface="Arial"/>
              <a:buChar char="•"/>
            </a:pPr>
            <a:r>
              <a:rPr lang="en-US" sz="3000" spc="300">
                <a:solidFill>
                  <a:srgbClr val="000000"/>
                </a:solidFill>
                <a:latin typeface="Lato"/>
              </a:rPr>
              <a:t>FLOW CHART</a:t>
            </a:r>
          </a:p>
        </p:txBody>
      </p:sp>
      <p:grpSp>
        <p:nvGrpSpPr>
          <p:cNvPr name="Group 3" id="3"/>
          <p:cNvGrpSpPr/>
          <p:nvPr/>
        </p:nvGrpSpPr>
        <p:grpSpPr>
          <a:xfrm rot="0">
            <a:off x="0" y="0"/>
            <a:ext cx="18288000" cy="6350625"/>
            <a:chOff x="0" y="0"/>
            <a:chExt cx="6671512" cy="2316725"/>
          </a:xfrm>
        </p:grpSpPr>
        <p:sp>
          <p:nvSpPr>
            <p:cNvPr name="Freeform 4" id="4"/>
            <p:cNvSpPr/>
            <p:nvPr/>
          </p:nvSpPr>
          <p:spPr>
            <a:xfrm flipH="false" flipV="false" rot="0">
              <a:off x="0" y="0"/>
              <a:ext cx="6671512" cy="2316725"/>
            </a:xfrm>
            <a:custGeom>
              <a:avLst/>
              <a:gdLst/>
              <a:ahLst/>
              <a:cxnLst/>
              <a:rect r="r" b="b" t="t" l="l"/>
              <a:pathLst>
                <a:path h="2316725" w="6671512">
                  <a:moveTo>
                    <a:pt x="0" y="0"/>
                  </a:moveTo>
                  <a:lnTo>
                    <a:pt x="6671512" y="0"/>
                  </a:lnTo>
                  <a:lnTo>
                    <a:pt x="6671512" y="2316725"/>
                  </a:lnTo>
                  <a:lnTo>
                    <a:pt x="0" y="2316725"/>
                  </a:lnTo>
                  <a:close/>
                </a:path>
              </a:pathLst>
            </a:custGeom>
            <a:solidFill>
              <a:srgbClr val="5271FF"/>
            </a:solidFill>
          </p:spPr>
        </p:sp>
      </p:grpSp>
      <p:grpSp>
        <p:nvGrpSpPr>
          <p:cNvPr name="Group 5" id="5"/>
          <p:cNvGrpSpPr/>
          <p:nvPr/>
        </p:nvGrpSpPr>
        <p:grpSpPr>
          <a:xfrm rot="0">
            <a:off x="5510755" y="471606"/>
            <a:ext cx="12308361" cy="5407413"/>
            <a:chOff x="0" y="0"/>
            <a:chExt cx="16411148" cy="7209884"/>
          </a:xfrm>
        </p:grpSpPr>
        <p:pic>
          <p:nvPicPr>
            <p:cNvPr name="Picture 6" id="6"/>
            <p:cNvPicPr>
              <a:picLocks noChangeAspect="true"/>
            </p:cNvPicPr>
            <p:nvPr/>
          </p:nvPicPr>
          <p:blipFill>
            <a:blip r:embed="rId2"/>
            <a:srcRect l="0" t="9772" r="0" b="9772"/>
            <a:stretch>
              <a:fillRect/>
            </a:stretch>
          </p:blipFill>
          <p:spPr>
            <a:xfrm flipH="false" flipV="false">
              <a:off x="0" y="0"/>
              <a:ext cx="16411148" cy="7209884"/>
            </a:xfrm>
            <a:prstGeom prst="rect">
              <a:avLst/>
            </a:prstGeom>
          </p:spPr>
        </p:pic>
      </p:grpSp>
      <p:sp>
        <p:nvSpPr>
          <p:cNvPr name="AutoShape 7" id="7"/>
          <p:cNvSpPr/>
          <p:nvPr/>
        </p:nvSpPr>
        <p:spPr>
          <a:xfrm rot="-5400000">
            <a:off x="4391954" y="8529786"/>
            <a:ext cx="2209027" cy="0"/>
          </a:xfrm>
          <a:prstGeom prst="line">
            <a:avLst/>
          </a:prstGeom>
          <a:ln cap="flat" w="9525">
            <a:solidFill>
              <a:srgbClr val="2B4A9D"/>
            </a:solidFill>
            <a:prstDash val="solid"/>
            <a:headEnd type="none" len="sm" w="sm"/>
            <a:tailEnd type="none" len="sm" w="sm"/>
          </a:ln>
        </p:spPr>
      </p:sp>
      <p:sp>
        <p:nvSpPr>
          <p:cNvPr name="AutoShape 8" id="8"/>
          <p:cNvSpPr/>
          <p:nvPr/>
        </p:nvSpPr>
        <p:spPr>
          <a:xfrm rot="-5400000">
            <a:off x="5080304" y="8520261"/>
            <a:ext cx="832326" cy="0"/>
          </a:xfrm>
          <a:prstGeom prst="line">
            <a:avLst/>
          </a:prstGeom>
          <a:ln cap="flat" w="28575">
            <a:solidFill>
              <a:srgbClr val="2B4A9D"/>
            </a:solidFill>
            <a:prstDash val="solid"/>
            <a:headEnd type="none" len="sm" w="sm"/>
            <a:tailEnd type="none" len="sm" w="sm"/>
          </a:ln>
        </p:spPr>
      </p:sp>
      <p:sp>
        <p:nvSpPr>
          <p:cNvPr name="AutoShape 9" id="9"/>
          <p:cNvSpPr/>
          <p:nvPr/>
        </p:nvSpPr>
        <p:spPr>
          <a:xfrm rot="-5400000">
            <a:off x="10945153" y="8529786"/>
            <a:ext cx="2209027" cy="0"/>
          </a:xfrm>
          <a:prstGeom prst="line">
            <a:avLst/>
          </a:prstGeom>
          <a:ln cap="flat" w="9525">
            <a:solidFill>
              <a:srgbClr val="2B4A9D"/>
            </a:solidFill>
            <a:prstDash val="solid"/>
            <a:headEnd type="none" len="sm" w="sm"/>
            <a:tailEnd type="none" len="sm" w="sm"/>
          </a:ln>
        </p:spPr>
      </p:sp>
      <p:sp>
        <p:nvSpPr>
          <p:cNvPr name="AutoShape 10" id="10"/>
          <p:cNvSpPr/>
          <p:nvPr/>
        </p:nvSpPr>
        <p:spPr>
          <a:xfrm rot="-5400000">
            <a:off x="11633504" y="8520261"/>
            <a:ext cx="832326" cy="0"/>
          </a:xfrm>
          <a:prstGeom prst="line">
            <a:avLst/>
          </a:prstGeom>
          <a:ln cap="flat" w="28575">
            <a:solidFill>
              <a:srgbClr val="2B4A9D"/>
            </a:solidFill>
            <a:prstDash val="solid"/>
            <a:headEnd type="none" len="sm" w="sm"/>
            <a:tailEnd type="none" len="sm" w="sm"/>
          </a:ln>
        </p:spPr>
      </p:sp>
      <p:sp>
        <p:nvSpPr>
          <p:cNvPr name="TextBox 11" id="11"/>
          <p:cNvSpPr txBox="true"/>
          <p:nvPr/>
        </p:nvSpPr>
        <p:spPr>
          <a:xfrm rot="0">
            <a:off x="6738297" y="7706023"/>
            <a:ext cx="4926638" cy="1590675"/>
          </a:xfrm>
          <a:prstGeom prst="rect">
            <a:avLst/>
          </a:prstGeom>
        </p:spPr>
        <p:txBody>
          <a:bodyPr anchor="t" rtlCol="false" tIns="0" lIns="0" bIns="0" rIns="0">
            <a:spAutoFit/>
          </a:bodyPr>
          <a:lstStyle/>
          <a:p>
            <a:pPr marL="647703" indent="-323852" lvl="1">
              <a:lnSpc>
                <a:spcPts val="4200"/>
              </a:lnSpc>
              <a:buFont typeface="Arial"/>
              <a:buChar char="•"/>
            </a:pPr>
            <a:r>
              <a:rPr lang="en-US" sz="3000" spc="300">
                <a:solidFill>
                  <a:srgbClr val="000000"/>
                </a:solidFill>
                <a:latin typeface="Lato"/>
              </a:rPr>
              <a:t>MATERIAL AND METHODS</a:t>
            </a:r>
          </a:p>
          <a:p>
            <a:pPr marL="647703" indent="-323852" lvl="1">
              <a:lnSpc>
                <a:spcPts val="4200"/>
              </a:lnSpc>
              <a:buFont typeface="Arial"/>
              <a:buChar char="•"/>
            </a:pPr>
            <a:r>
              <a:rPr lang="en-US" sz="3000" spc="300">
                <a:solidFill>
                  <a:srgbClr val="000000"/>
                </a:solidFill>
                <a:latin typeface="Lato"/>
              </a:rPr>
              <a:t>MODELS</a:t>
            </a:r>
          </a:p>
        </p:txBody>
      </p:sp>
      <p:sp>
        <p:nvSpPr>
          <p:cNvPr name="TextBox 12" id="12"/>
          <p:cNvSpPr txBox="true"/>
          <p:nvPr/>
        </p:nvSpPr>
        <p:spPr>
          <a:xfrm rot="0">
            <a:off x="12336516" y="7706023"/>
            <a:ext cx="5482599" cy="1057275"/>
          </a:xfrm>
          <a:prstGeom prst="rect">
            <a:avLst/>
          </a:prstGeom>
        </p:spPr>
        <p:txBody>
          <a:bodyPr anchor="t" rtlCol="false" tIns="0" lIns="0" bIns="0" rIns="0">
            <a:spAutoFit/>
          </a:bodyPr>
          <a:lstStyle/>
          <a:p>
            <a:pPr marL="647703" indent="-323852" lvl="1">
              <a:lnSpc>
                <a:spcPts val="4200"/>
              </a:lnSpc>
              <a:buFont typeface="Arial"/>
              <a:buChar char="•"/>
            </a:pPr>
            <a:r>
              <a:rPr lang="en-US" sz="3000" spc="300">
                <a:solidFill>
                  <a:srgbClr val="000000"/>
                </a:solidFill>
                <a:latin typeface="Lato"/>
              </a:rPr>
              <a:t>RESULTS</a:t>
            </a:r>
          </a:p>
          <a:p>
            <a:pPr marL="647703" indent="-323852" lvl="1">
              <a:lnSpc>
                <a:spcPts val="4200"/>
              </a:lnSpc>
              <a:buFont typeface="Arial"/>
              <a:buChar char="•"/>
            </a:pPr>
            <a:r>
              <a:rPr lang="en-US" sz="3000" spc="300">
                <a:solidFill>
                  <a:srgbClr val="000000"/>
                </a:solidFill>
                <a:latin typeface="Lato"/>
              </a:rPr>
              <a:t>MODEL EVALUATION</a:t>
            </a:r>
          </a:p>
          <a:p>
            <a:pPr marL="647703" indent="-323852" lvl="1">
              <a:lnSpc>
                <a:spcPts val="4200"/>
              </a:lnSpc>
              <a:buFont typeface="Arial"/>
              <a:buChar char="•"/>
            </a:pPr>
            <a:r>
              <a:rPr lang="en-US" sz="3000" spc="300">
                <a:solidFill>
                  <a:srgbClr val="000000"/>
                </a:solidFill>
                <a:latin typeface="Lato"/>
              </a:rPr>
              <a:t>CONCLUSION</a:t>
            </a:r>
          </a:p>
        </p:txBody>
      </p:sp>
      <p:sp>
        <p:nvSpPr>
          <p:cNvPr name="TextBox 13" id="13"/>
          <p:cNvSpPr txBox="true"/>
          <p:nvPr/>
        </p:nvSpPr>
        <p:spPr>
          <a:xfrm rot="0">
            <a:off x="419100" y="2051395"/>
            <a:ext cx="4967830" cy="1695321"/>
          </a:xfrm>
          <a:prstGeom prst="rect">
            <a:avLst/>
          </a:prstGeom>
        </p:spPr>
        <p:txBody>
          <a:bodyPr anchor="t" rtlCol="false" tIns="0" lIns="0" bIns="0" rIns="0">
            <a:spAutoFit/>
          </a:bodyPr>
          <a:lstStyle/>
          <a:p>
            <a:pPr algn="ctr">
              <a:lnSpc>
                <a:spcPts val="6300"/>
              </a:lnSpc>
            </a:pPr>
            <a:r>
              <a:rPr lang="en-US" sz="6000" spc="300">
                <a:solidFill>
                  <a:srgbClr val="FFFFFF"/>
                </a:solidFill>
                <a:latin typeface="Poppins ExtraBold Bold"/>
              </a:rPr>
              <a:t>CONTENT INDEX</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80498" y="886353"/>
            <a:ext cx="15327005" cy="1190625"/>
          </a:xfrm>
          <a:prstGeom prst="rect">
            <a:avLst/>
          </a:prstGeom>
        </p:spPr>
        <p:txBody>
          <a:bodyPr anchor="t" rtlCol="false" tIns="0" lIns="0" bIns="0" rIns="0">
            <a:spAutoFit/>
          </a:bodyPr>
          <a:lstStyle/>
          <a:p>
            <a:pPr algn="ctr">
              <a:lnSpc>
                <a:spcPts val="8400"/>
              </a:lnSpc>
            </a:pPr>
            <a:r>
              <a:rPr lang="en-US" sz="8000" spc="400">
                <a:solidFill>
                  <a:srgbClr val="2B4A9D"/>
                </a:solidFill>
                <a:latin typeface="Poppins ExtraBold"/>
              </a:rPr>
              <a:t>MODEL EVALUATION</a:t>
            </a:r>
          </a:p>
        </p:txBody>
      </p:sp>
      <p:grpSp>
        <p:nvGrpSpPr>
          <p:cNvPr name="Group 3" id="3"/>
          <p:cNvGrpSpPr/>
          <p:nvPr/>
        </p:nvGrpSpPr>
        <p:grpSpPr>
          <a:xfrm rot="0">
            <a:off x="9334500" y="2515129"/>
            <a:ext cx="8953500" cy="7771871"/>
            <a:chOff x="0" y="0"/>
            <a:chExt cx="3266261" cy="2835200"/>
          </a:xfrm>
        </p:grpSpPr>
        <p:sp>
          <p:nvSpPr>
            <p:cNvPr name="Freeform 4" id="4"/>
            <p:cNvSpPr/>
            <p:nvPr/>
          </p:nvSpPr>
          <p:spPr>
            <a:xfrm flipH="false" flipV="false" rot="0">
              <a:off x="0" y="0"/>
              <a:ext cx="3266261" cy="2835200"/>
            </a:xfrm>
            <a:custGeom>
              <a:avLst/>
              <a:gdLst/>
              <a:ahLst/>
              <a:cxnLst/>
              <a:rect r="r" b="b" t="t" l="l"/>
              <a:pathLst>
                <a:path h="2835200" w="3266261">
                  <a:moveTo>
                    <a:pt x="0" y="0"/>
                  </a:moveTo>
                  <a:lnTo>
                    <a:pt x="3266261" y="0"/>
                  </a:lnTo>
                  <a:lnTo>
                    <a:pt x="3266261" y="2835200"/>
                  </a:lnTo>
                  <a:lnTo>
                    <a:pt x="0" y="2835200"/>
                  </a:lnTo>
                  <a:close/>
                </a:path>
              </a:pathLst>
            </a:custGeom>
            <a:solidFill>
              <a:srgbClr val="2B4A9D"/>
            </a:solidFill>
          </p:spPr>
        </p:sp>
      </p:grpSp>
      <p:grpSp>
        <p:nvGrpSpPr>
          <p:cNvPr name="Group 5" id="5"/>
          <p:cNvGrpSpPr/>
          <p:nvPr/>
        </p:nvGrpSpPr>
        <p:grpSpPr>
          <a:xfrm rot="0">
            <a:off x="0" y="2515129"/>
            <a:ext cx="8909218" cy="7771871"/>
            <a:chOff x="0" y="0"/>
            <a:chExt cx="3266261" cy="2849292"/>
          </a:xfrm>
        </p:grpSpPr>
        <p:sp>
          <p:nvSpPr>
            <p:cNvPr name="Freeform 6" id="6"/>
            <p:cNvSpPr/>
            <p:nvPr/>
          </p:nvSpPr>
          <p:spPr>
            <a:xfrm flipH="false" flipV="false" rot="0">
              <a:off x="0" y="0"/>
              <a:ext cx="3266261" cy="2849292"/>
            </a:xfrm>
            <a:custGeom>
              <a:avLst/>
              <a:gdLst/>
              <a:ahLst/>
              <a:cxnLst/>
              <a:rect r="r" b="b" t="t" l="l"/>
              <a:pathLst>
                <a:path h="2849292" w="3266261">
                  <a:moveTo>
                    <a:pt x="0" y="0"/>
                  </a:moveTo>
                  <a:lnTo>
                    <a:pt x="3266261" y="0"/>
                  </a:lnTo>
                  <a:lnTo>
                    <a:pt x="3266261" y="2849292"/>
                  </a:lnTo>
                  <a:lnTo>
                    <a:pt x="0" y="2849292"/>
                  </a:lnTo>
                  <a:close/>
                </a:path>
              </a:pathLst>
            </a:custGeom>
            <a:solidFill>
              <a:srgbClr val="2B4A9D"/>
            </a:solidFill>
          </p:spPr>
        </p:sp>
      </p:grpSp>
      <p:grpSp>
        <p:nvGrpSpPr>
          <p:cNvPr name="Group 7" id="7"/>
          <p:cNvGrpSpPr/>
          <p:nvPr/>
        </p:nvGrpSpPr>
        <p:grpSpPr>
          <a:xfrm rot="0">
            <a:off x="0" y="0"/>
            <a:ext cx="18288000" cy="417760"/>
            <a:chOff x="0" y="0"/>
            <a:chExt cx="6671512" cy="152400"/>
          </a:xfrm>
        </p:grpSpPr>
        <p:sp>
          <p:nvSpPr>
            <p:cNvPr name="Freeform 8" id="8"/>
            <p:cNvSpPr/>
            <p:nvPr/>
          </p:nvSpPr>
          <p:spPr>
            <a:xfrm flipH="false" flipV="false" rot="0">
              <a:off x="0" y="0"/>
              <a:ext cx="6671512" cy="152400"/>
            </a:xfrm>
            <a:custGeom>
              <a:avLst/>
              <a:gdLst/>
              <a:ahLst/>
              <a:cxnLst/>
              <a:rect r="r" b="b" t="t" l="l"/>
              <a:pathLst>
                <a:path h="152400" w="6671512">
                  <a:moveTo>
                    <a:pt x="0" y="0"/>
                  </a:moveTo>
                  <a:lnTo>
                    <a:pt x="6671512" y="0"/>
                  </a:lnTo>
                  <a:lnTo>
                    <a:pt x="6671512" y="152400"/>
                  </a:lnTo>
                  <a:lnTo>
                    <a:pt x="0" y="152400"/>
                  </a:lnTo>
                  <a:close/>
                </a:path>
              </a:pathLst>
            </a:custGeom>
            <a:solidFill>
              <a:srgbClr val="2B4A9D"/>
            </a:solidFill>
          </p:spPr>
        </p:sp>
      </p:grpSp>
      <p:grpSp>
        <p:nvGrpSpPr>
          <p:cNvPr name="Group 9" id="9"/>
          <p:cNvGrpSpPr/>
          <p:nvPr/>
        </p:nvGrpSpPr>
        <p:grpSpPr>
          <a:xfrm rot="5400000">
            <a:off x="-1963" y="1309"/>
            <a:ext cx="1635964" cy="1633346"/>
            <a:chOff x="0" y="0"/>
            <a:chExt cx="6350000" cy="6339840"/>
          </a:xfrm>
        </p:grpSpPr>
        <p:sp>
          <p:nvSpPr>
            <p:cNvPr name="Freeform 10" id="10"/>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grpSp>
        <p:nvGrpSpPr>
          <p:cNvPr name="Group 11" id="11"/>
          <p:cNvGrpSpPr/>
          <p:nvPr/>
        </p:nvGrpSpPr>
        <p:grpSpPr>
          <a:xfrm rot="-10800000">
            <a:off x="16652690" y="1309"/>
            <a:ext cx="1635964" cy="1633346"/>
            <a:chOff x="0" y="0"/>
            <a:chExt cx="6350000" cy="6339840"/>
          </a:xfrm>
        </p:grpSpPr>
        <p:sp>
          <p:nvSpPr>
            <p:cNvPr name="Freeform 12" id="12"/>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sp>
        <p:nvSpPr>
          <p:cNvPr name="TextBox 13" id="13"/>
          <p:cNvSpPr txBox="true"/>
          <p:nvPr/>
        </p:nvSpPr>
        <p:spPr>
          <a:xfrm rot="0">
            <a:off x="244094" y="2731172"/>
            <a:ext cx="4083695" cy="547370"/>
          </a:xfrm>
          <a:prstGeom prst="rect">
            <a:avLst/>
          </a:prstGeom>
        </p:spPr>
        <p:txBody>
          <a:bodyPr anchor="t" rtlCol="false" tIns="0" lIns="0" bIns="0" rIns="0">
            <a:spAutoFit/>
          </a:bodyPr>
          <a:lstStyle/>
          <a:p>
            <a:pPr algn="ctr">
              <a:lnSpc>
                <a:spcPts val="4480"/>
              </a:lnSpc>
              <a:spcBef>
                <a:spcPct val="0"/>
              </a:spcBef>
            </a:pPr>
            <a:r>
              <a:rPr lang="en-US" sz="3200" spc="320">
                <a:solidFill>
                  <a:srgbClr val="FFFFFF"/>
                </a:solidFill>
                <a:latin typeface="Lato"/>
              </a:rPr>
              <a:t>(a)On training data</a:t>
            </a:r>
          </a:p>
        </p:txBody>
      </p:sp>
      <p:sp>
        <p:nvSpPr>
          <p:cNvPr name="TextBox 14" id="14"/>
          <p:cNvSpPr txBox="true"/>
          <p:nvPr/>
        </p:nvSpPr>
        <p:spPr>
          <a:xfrm rot="0">
            <a:off x="9880550" y="2731172"/>
            <a:ext cx="3930700" cy="547370"/>
          </a:xfrm>
          <a:prstGeom prst="rect">
            <a:avLst/>
          </a:prstGeom>
        </p:spPr>
        <p:txBody>
          <a:bodyPr anchor="t" rtlCol="false" tIns="0" lIns="0" bIns="0" rIns="0">
            <a:spAutoFit/>
          </a:bodyPr>
          <a:lstStyle/>
          <a:p>
            <a:pPr algn="ctr">
              <a:lnSpc>
                <a:spcPts val="4480"/>
              </a:lnSpc>
              <a:spcBef>
                <a:spcPct val="0"/>
              </a:spcBef>
            </a:pPr>
            <a:r>
              <a:rPr lang="en-US" sz="3200" spc="320">
                <a:solidFill>
                  <a:srgbClr val="FFFFFF"/>
                </a:solidFill>
                <a:latin typeface="Lato"/>
              </a:rPr>
              <a:t>(b)On testing data</a:t>
            </a:r>
          </a:p>
        </p:txBody>
      </p:sp>
      <p:sp>
        <p:nvSpPr>
          <p:cNvPr name="Freeform 15" id="15"/>
          <p:cNvSpPr/>
          <p:nvPr/>
        </p:nvSpPr>
        <p:spPr>
          <a:xfrm flipH="false" flipV="false" rot="0">
            <a:off x="9595264" y="6401064"/>
            <a:ext cx="8431973" cy="3557235"/>
          </a:xfrm>
          <a:custGeom>
            <a:avLst/>
            <a:gdLst/>
            <a:ahLst/>
            <a:cxnLst/>
            <a:rect r="r" b="b" t="t" l="l"/>
            <a:pathLst>
              <a:path h="3557235" w="8431973">
                <a:moveTo>
                  <a:pt x="0" y="0"/>
                </a:moveTo>
                <a:lnTo>
                  <a:pt x="8431972" y="0"/>
                </a:lnTo>
                <a:lnTo>
                  <a:pt x="8431972" y="3557235"/>
                </a:lnTo>
                <a:lnTo>
                  <a:pt x="0" y="3557235"/>
                </a:lnTo>
                <a:lnTo>
                  <a:pt x="0" y="0"/>
                </a:lnTo>
                <a:close/>
              </a:path>
            </a:pathLst>
          </a:custGeom>
          <a:blipFill>
            <a:blip r:embed="rId2"/>
            <a:stretch>
              <a:fillRect l="0" t="-507" r="0" b="0"/>
            </a:stretch>
          </a:blipFill>
        </p:spPr>
      </p:sp>
      <p:sp>
        <p:nvSpPr>
          <p:cNvPr name="Freeform 16" id="16"/>
          <p:cNvSpPr/>
          <p:nvPr/>
        </p:nvSpPr>
        <p:spPr>
          <a:xfrm flipH="false" flipV="false" rot="0">
            <a:off x="244094" y="6401064"/>
            <a:ext cx="8305371" cy="3557235"/>
          </a:xfrm>
          <a:custGeom>
            <a:avLst/>
            <a:gdLst/>
            <a:ahLst/>
            <a:cxnLst/>
            <a:rect r="r" b="b" t="t" l="l"/>
            <a:pathLst>
              <a:path h="3557235" w="8305371">
                <a:moveTo>
                  <a:pt x="0" y="0"/>
                </a:moveTo>
                <a:lnTo>
                  <a:pt x="8305371" y="0"/>
                </a:lnTo>
                <a:lnTo>
                  <a:pt x="8305371" y="3557235"/>
                </a:lnTo>
                <a:lnTo>
                  <a:pt x="0" y="3557235"/>
                </a:lnTo>
                <a:lnTo>
                  <a:pt x="0" y="0"/>
                </a:lnTo>
                <a:close/>
              </a:path>
            </a:pathLst>
          </a:custGeom>
          <a:blipFill>
            <a:blip r:embed="rId3"/>
            <a:stretch>
              <a:fillRect l="0" t="0" r="0" b="0"/>
            </a:stretch>
          </a:blipFill>
        </p:spPr>
      </p:sp>
      <p:sp>
        <p:nvSpPr>
          <p:cNvPr name="Freeform 17" id="17"/>
          <p:cNvSpPr/>
          <p:nvPr/>
        </p:nvSpPr>
        <p:spPr>
          <a:xfrm flipH="false" flipV="false" rot="0">
            <a:off x="432418" y="4254521"/>
            <a:ext cx="8117047" cy="1170564"/>
          </a:xfrm>
          <a:custGeom>
            <a:avLst/>
            <a:gdLst/>
            <a:ahLst/>
            <a:cxnLst/>
            <a:rect r="r" b="b" t="t" l="l"/>
            <a:pathLst>
              <a:path h="1170564" w="8117047">
                <a:moveTo>
                  <a:pt x="0" y="0"/>
                </a:moveTo>
                <a:lnTo>
                  <a:pt x="8117047" y="0"/>
                </a:lnTo>
                <a:lnTo>
                  <a:pt x="8117047" y="1170564"/>
                </a:lnTo>
                <a:lnTo>
                  <a:pt x="0" y="1170564"/>
                </a:lnTo>
                <a:lnTo>
                  <a:pt x="0" y="0"/>
                </a:lnTo>
                <a:close/>
              </a:path>
            </a:pathLst>
          </a:custGeom>
          <a:blipFill>
            <a:blip r:embed="rId4"/>
            <a:stretch>
              <a:fillRect l="0" t="-16239" r="0" b="0"/>
            </a:stretch>
          </a:blipFill>
        </p:spPr>
      </p:sp>
      <p:sp>
        <p:nvSpPr>
          <p:cNvPr name="Freeform 18" id="18"/>
          <p:cNvSpPr/>
          <p:nvPr/>
        </p:nvSpPr>
        <p:spPr>
          <a:xfrm flipH="false" flipV="false" rot="0">
            <a:off x="9595264" y="4299166"/>
            <a:ext cx="8692736" cy="1071840"/>
          </a:xfrm>
          <a:custGeom>
            <a:avLst/>
            <a:gdLst/>
            <a:ahLst/>
            <a:cxnLst/>
            <a:rect r="r" b="b" t="t" l="l"/>
            <a:pathLst>
              <a:path h="1071840" w="8692736">
                <a:moveTo>
                  <a:pt x="0" y="0"/>
                </a:moveTo>
                <a:lnTo>
                  <a:pt x="8692736" y="0"/>
                </a:lnTo>
                <a:lnTo>
                  <a:pt x="8692736" y="1071841"/>
                </a:lnTo>
                <a:lnTo>
                  <a:pt x="0" y="1071841"/>
                </a:lnTo>
                <a:lnTo>
                  <a:pt x="0" y="0"/>
                </a:lnTo>
                <a:close/>
              </a:path>
            </a:pathLst>
          </a:custGeom>
          <a:blipFill>
            <a:blip r:embed="rId5"/>
            <a:stretch>
              <a:fillRect l="0" t="-7081"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334500" y="1866900"/>
            <a:ext cx="8953500" cy="8420100"/>
            <a:chOff x="0" y="0"/>
            <a:chExt cx="3266261" cy="3071675"/>
          </a:xfrm>
        </p:grpSpPr>
        <p:sp>
          <p:nvSpPr>
            <p:cNvPr name="Freeform 3" id="3"/>
            <p:cNvSpPr/>
            <p:nvPr/>
          </p:nvSpPr>
          <p:spPr>
            <a:xfrm flipH="false" flipV="false" rot="0">
              <a:off x="0" y="0"/>
              <a:ext cx="3266261" cy="3071675"/>
            </a:xfrm>
            <a:custGeom>
              <a:avLst/>
              <a:gdLst/>
              <a:ahLst/>
              <a:cxnLst/>
              <a:rect r="r" b="b" t="t" l="l"/>
              <a:pathLst>
                <a:path h="3071675" w="3266261">
                  <a:moveTo>
                    <a:pt x="0" y="0"/>
                  </a:moveTo>
                  <a:lnTo>
                    <a:pt x="3266261" y="0"/>
                  </a:lnTo>
                  <a:lnTo>
                    <a:pt x="3266261" y="3071675"/>
                  </a:lnTo>
                  <a:lnTo>
                    <a:pt x="0" y="3071675"/>
                  </a:lnTo>
                  <a:close/>
                </a:path>
              </a:pathLst>
            </a:custGeom>
            <a:solidFill>
              <a:srgbClr val="2B4A9D"/>
            </a:solidFill>
          </p:spPr>
        </p:sp>
      </p:grpSp>
      <p:grpSp>
        <p:nvGrpSpPr>
          <p:cNvPr name="Group 4" id="4"/>
          <p:cNvGrpSpPr/>
          <p:nvPr/>
        </p:nvGrpSpPr>
        <p:grpSpPr>
          <a:xfrm rot="0">
            <a:off x="0" y="1866900"/>
            <a:ext cx="8953500" cy="8420100"/>
            <a:chOff x="0" y="0"/>
            <a:chExt cx="3266261" cy="3071675"/>
          </a:xfrm>
        </p:grpSpPr>
        <p:sp>
          <p:nvSpPr>
            <p:cNvPr name="Freeform 5" id="5"/>
            <p:cNvSpPr/>
            <p:nvPr/>
          </p:nvSpPr>
          <p:spPr>
            <a:xfrm flipH="false" flipV="false" rot="0">
              <a:off x="0" y="0"/>
              <a:ext cx="3266261" cy="3071675"/>
            </a:xfrm>
            <a:custGeom>
              <a:avLst/>
              <a:gdLst/>
              <a:ahLst/>
              <a:cxnLst/>
              <a:rect r="r" b="b" t="t" l="l"/>
              <a:pathLst>
                <a:path h="3071675" w="3266261">
                  <a:moveTo>
                    <a:pt x="0" y="0"/>
                  </a:moveTo>
                  <a:lnTo>
                    <a:pt x="3266261" y="0"/>
                  </a:lnTo>
                  <a:lnTo>
                    <a:pt x="3266261" y="3071675"/>
                  </a:lnTo>
                  <a:lnTo>
                    <a:pt x="0" y="3071675"/>
                  </a:lnTo>
                  <a:close/>
                </a:path>
              </a:pathLst>
            </a:custGeom>
            <a:solidFill>
              <a:srgbClr val="2B4A9D"/>
            </a:solidFill>
          </p:spPr>
        </p:sp>
      </p:grpSp>
      <p:sp>
        <p:nvSpPr>
          <p:cNvPr name="TextBox 6" id="6"/>
          <p:cNvSpPr txBox="true"/>
          <p:nvPr/>
        </p:nvSpPr>
        <p:spPr>
          <a:xfrm rot="0">
            <a:off x="9449783" y="1110781"/>
            <a:ext cx="8187378" cy="523875"/>
          </a:xfrm>
          <a:prstGeom prst="rect">
            <a:avLst/>
          </a:prstGeom>
        </p:spPr>
        <p:txBody>
          <a:bodyPr anchor="t" rtlCol="false" tIns="0" lIns="0" bIns="0" rIns="0">
            <a:spAutoFit/>
          </a:bodyPr>
          <a:lstStyle/>
          <a:p>
            <a:pPr>
              <a:lnSpc>
                <a:spcPts val="4200"/>
              </a:lnSpc>
            </a:pPr>
            <a:r>
              <a:rPr lang="en-US" sz="3000" spc="300">
                <a:solidFill>
                  <a:srgbClr val="2B4A9D"/>
                </a:solidFill>
                <a:latin typeface="Lato"/>
              </a:rPr>
              <a:t>(c). Precision recall curve</a:t>
            </a:r>
          </a:p>
        </p:txBody>
      </p:sp>
      <p:grpSp>
        <p:nvGrpSpPr>
          <p:cNvPr name="Group 7" id="7"/>
          <p:cNvGrpSpPr/>
          <p:nvPr/>
        </p:nvGrpSpPr>
        <p:grpSpPr>
          <a:xfrm rot="0">
            <a:off x="0" y="0"/>
            <a:ext cx="18288000" cy="417760"/>
            <a:chOff x="0" y="0"/>
            <a:chExt cx="6671512" cy="152400"/>
          </a:xfrm>
        </p:grpSpPr>
        <p:sp>
          <p:nvSpPr>
            <p:cNvPr name="Freeform 8" id="8"/>
            <p:cNvSpPr/>
            <p:nvPr/>
          </p:nvSpPr>
          <p:spPr>
            <a:xfrm flipH="false" flipV="false" rot="0">
              <a:off x="0" y="0"/>
              <a:ext cx="6671512" cy="152400"/>
            </a:xfrm>
            <a:custGeom>
              <a:avLst/>
              <a:gdLst/>
              <a:ahLst/>
              <a:cxnLst/>
              <a:rect r="r" b="b" t="t" l="l"/>
              <a:pathLst>
                <a:path h="152400" w="6671512">
                  <a:moveTo>
                    <a:pt x="0" y="0"/>
                  </a:moveTo>
                  <a:lnTo>
                    <a:pt x="6671512" y="0"/>
                  </a:lnTo>
                  <a:lnTo>
                    <a:pt x="6671512" y="152400"/>
                  </a:lnTo>
                  <a:lnTo>
                    <a:pt x="0" y="152400"/>
                  </a:lnTo>
                  <a:close/>
                </a:path>
              </a:pathLst>
            </a:custGeom>
            <a:solidFill>
              <a:srgbClr val="2B4A9D"/>
            </a:solidFill>
          </p:spPr>
        </p:sp>
      </p:grpSp>
      <p:grpSp>
        <p:nvGrpSpPr>
          <p:cNvPr name="Group 9" id="9"/>
          <p:cNvGrpSpPr/>
          <p:nvPr/>
        </p:nvGrpSpPr>
        <p:grpSpPr>
          <a:xfrm rot="5400000">
            <a:off x="-1963" y="1309"/>
            <a:ext cx="1635964" cy="1633346"/>
            <a:chOff x="0" y="0"/>
            <a:chExt cx="6350000" cy="6339840"/>
          </a:xfrm>
        </p:grpSpPr>
        <p:sp>
          <p:nvSpPr>
            <p:cNvPr name="Freeform 10" id="10"/>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grpSp>
        <p:nvGrpSpPr>
          <p:cNvPr name="Group 11" id="11"/>
          <p:cNvGrpSpPr/>
          <p:nvPr/>
        </p:nvGrpSpPr>
        <p:grpSpPr>
          <a:xfrm rot="-10800000">
            <a:off x="16652690" y="1309"/>
            <a:ext cx="1635964" cy="1633346"/>
            <a:chOff x="0" y="0"/>
            <a:chExt cx="6350000" cy="6339840"/>
          </a:xfrm>
        </p:grpSpPr>
        <p:sp>
          <p:nvSpPr>
            <p:cNvPr name="Freeform 12" id="12"/>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sp>
        <p:nvSpPr>
          <p:cNvPr name="TextBox 13" id="13"/>
          <p:cNvSpPr txBox="true"/>
          <p:nvPr/>
        </p:nvSpPr>
        <p:spPr>
          <a:xfrm rot="0">
            <a:off x="1028700" y="1110781"/>
            <a:ext cx="4315718" cy="523875"/>
          </a:xfrm>
          <a:prstGeom prst="rect">
            <a:avLst/>
          </a:prstGeom>
        </p:spPr>
        <p:txBody>
          <a:bodyPr anchor="t" rtlCol="false" tIns="0" lIns="0" bIns="0" rIns="0">
            <a:spAutoFit/>
          </a:bodyPr>
          <a:lstStyle/>
          <a:p>
            <a:pPr algn="ctr">
              <a:lnSpc>
                <a:spcPts val="4200"/>
              </a:lnSpc>
              <a:spcBef>
                <a:spcPct val="0"/>
              </a:spcBef>
            </a:pPr>
            <a:r>
              <a:rPr lang="en-US" sz="3000" spc="300">
                <a:solidFill>
                  <a:srgbClr val="2B4A9D"/>
                </a:solidFill>
                <a:latin typeface="Lato"/>
              </a:rPr>
              <a:t>(b). Confusion Matrix</a:t>
            </a:r>
          </a:p>
        </p:txBody>
      </p:sp>
      <p:sp>
        <p:nvSpPr>
          <p:cNvPr name="Freeform 14" id="14"/>
          <p:cNvSpPr/>
          <p:nvPr/>
        </p:nvSpPr>
        <p:spPr>
          <a:xfrm flipH="false" flipV="false" rot="0">
            <a:off x="494968" y="2397964"/>
            <a:ext cx="7523823" cy="7889036"/>
          </a:xfrm>
          <a:custGeom>
            <a:avLst/>
            <a:gdLst/>
            <a:ahLst/>
            <a:cxnLst/>
            <a:rect r="r" b="b" t="t" l="l"/>
            <a:pathLst>
              <a:path h="7889036" w="7523823">
                <a:moveTo>
                  <a:pt x="0" y="0"/>
                </a:moveTo>
                <a:lnTo>
                  <a:pt x="7523822" y="0"/>
                </a:lnTo>
                <a:lnTo>
                  <a:pt x="7523822" y="7889036"/>
                </a:lnTo>
                <a:lnTo>
                  <a:pt x="0" y="7889036"/>
                </a:lnTo>
                <a:lnTo>
                  <a:pt x="0" y="0"/>
                </a:lnTo>
                <a:close/>
              </a:path>
            </a:pathLst>
          </a:custGeom>
          <a:blipFill>
            <a:blip r:embed="rId2"/>
            <a:stretch>
              <a:fillRect l="0" t="0" r="-374" b="0"/>
            </a:stretch>
          </a:blipFill>
        </p:spPr>
      </p:sp>
      <p:sp>
        <p:nvSpPr>
          <p:cNvPr name="Freeform 15" id="15"/>
          <p:cNvSpPr/>
          <p:nvPr/>
        </p:nvSpPr>
        <p:spPr>
          <a:xfrm flipH="false" flipV="false" rot="0">
            <a:off x="9658928" y="2850946"/>
            <a:ext cx="8304644" cy="5709443"/>
          </a:xfrm>
          <a:custGeom>
            <a:avLst/>
            <a:gdLst/>
            <a:ahLst/>
            <a:cxnLst/>
            <a:rect r="r" b="b" t="t" l="l"/>
            <a:pathLst>
              <a:path h="5709443" w="8304644">
                <a:moveTo>
                  <a:pt x="0" y="0"/>
                </a:moveTo>
                <a:lnTo>
                  <a:pt x="8304644" y="0"/>
                </a:lnTo>
                <a:lnTo>
                  <a:pt x="8304644" y="5709442"/>
                </a:lnTo>
                <a:lnTo>
                  <a:pt x="0" y="5709442"/>
                </a:lnTo>
                <a:lnTo>
                  <a:pt x="0" y="0"/>
                </a:lnTo>
                <a:close/>
              </a:path>
            </a:pathLst>
          </a:custGeom>
          <a:blipFill>
            <a:blip r:embed="rId3"/>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31421" y="846557"/>
            <a:ext cx="15044158" cy="1818782"/>
          </a:xfrm>
          <a:prstGeom prst="rect">
            <a:avLst/>
          </a:prstGeom>
        </p:spPr>
        <p:txBody>
          <a:bodyPr anchor="t" rtlCol="false" tIns="0" lIns="0" bIns="0" rIns="0">
            <a:spAutoFit/>
          </a:bodyPr>
          <a:lstStyle/>
          <a:p>
            <a:pPr algn="ctr">
              <a:lnSpc>
                <a:spcPts val="6837"/>
              </a:lnSpc>
            </a:pPr>
            <a:r>
              <a:rPr lang="en-US" sz="6512" spc="325">
                <a:solidFill>
                  <a:srgbClr val="2B4A9D"/>
                </a:solidFill>
                <a:latin typeface="Poppins ExtraBold"/>
              </a:rPr>
              <a:t>KNN(K-NEAREST NEIGHBOR)</a:t>
            </a:r>
          </a:p>
          <a:p>
            <a:pPr algn="ctr">
              <a:lnSpc>
                <a:spcPts val="6757"/>
              </a:lnSpc>
            </a:pPr>
          </a:p>
        </p:txBody>
      </p:sp>
      <p:sp>
        <p:nvSpPr>
          <p:cNvPr name="TextBox 3" id="3"/>
          <p:cNvSpPr txBox="true"/>
          <p:nvPr/>
        </p:nvSpPr>
        <p:spPr>
          <a:xfrm rot="0">
            <a:off x="383061" y="3102360"/>
            <a:ext cx="8187378" cy="523775"/>
          </a:xfrm>
          <a:prstGeom prst="rect">
            <a:avLst/>
          </a:prstGeom>
        </p:spPr>
        <p:txBody>
          <a:bodyPr anchor="t" rtlCol="false" tIns="0" lIns="0" bIns="0" rIns="0">
            <a:spAutoFit/>
          </a:bodyPr>
          <a:lstStyle/>
          <a:p>
            <a:pPr>
              <a:lnSpc>
                <a:spcPts val="4200"/>
              </a:lnSpc>
            </a:pPr>
            <a:r>
              <a:rPr lang="en-US" sz="3000" spc="300">
                <a:solidFill>
                  <a:srgbClr val="FFFFFF"/>
                </a:solidFill>
                <a:latin typeface="Lato Bold"/>
              </a:rPr>
              <a:t>PAUCEK AND LAGE</a:t>
            </a:r>
          </a:p>
        </p:txBody>
      </p:sp>
      <p:grpSp>
        <p:nvGrpSpPr>
          <p:cNvPr name="Group 4" id="4"/>
          <p:cNvGrpSpPr/>
          <p:nvPr/>
        </p:nvGrpSpPr>
        <p:grpSpPr>
          <a:xfrm rot="0">
            <a:off x="0" y="0"/>
            <a:ext cx="18288000" cy="417760"/>
            <a:chOff x="0" y="0"/>
            <a:chExt cx="6671512" cy="152400"/>
          </a:xfrm>
        </p:grpSpPr>
        <p:sp>
          <p:nvSpPr>
            <p:cNvPr name="Freeform 5" id="5"/>
            <p:cNvSpPr/>
            <p:nvPr/>
          </p:nvSpPr>
          <p:spPr>
            <a:xfrm flipH="false" flipV="false" rot="0">
              <a:off x="0" y="0"/>
              <a:ext cx="6671512" cy="152400"/>
            </a:xfrm>
            <a:custGeom>
              <a:avLst/>
              <a:gdLst/>
              <a:ahLst/>
              <a:cxnLst/>
              <a:rect r="r" b="b" t="t" l="l"/>
              <a:pathLst>
                <a:path h="152400" w="6671512">
                  <a:moveTo>
                    <a:pt x="0" y="0"/>
                  </a:moveTo>
                  <a:lnTo>
                    <a:pt x="6671512" y="0"/>
                  </a:lnTo>
                  <a:lnTo>
                    <a:pt x="6671512" y="152400"/>
                  </a:lnTo>
                  <a:lnTo>
                    <a:pt x="0" y="152400"/>
                  </a:lnTo>
                  <a:close/>
                </a:path>
              </a:pathLst>
            </a:custGeom>
            <a:solidFill>
              <a:srgbClr val="2B4A9D"/>
            </a:solidFill>
          </p:spPr>
        </p:sp>
      </p:grpSp>
      <p:grpSp>
        <p:nvGrpSpPr>
          <p:cNvPr name="Group 6" id="6"/>
          <p:cNvGrpSpPr/>
          <p:nvPr/>
        </p:nvGrpSpPr>
        <p:grpSpPr>
          <a:xfrm rot="5400000">
            <a:off x="-1963" y="1309"/>
            <a:ext cx="1635964" cy="1633346"/>
            <a:chOff x="0" y="0"/>
            <a:chExt cx="6350000" cy="6339840"/>
          </a:xfrm>
        </p:grpSpPr>
        <p:sp>
          <p:nvSpPr>
            <p:cNvPr name="Freeform 7" id="7"/>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grpSp>
        <p:nvGrpSpPr>
          <p:cNvPr name="Group 8" id="8"/>
          <p:cNvGrpSpPr/>
          <p:nvPr/>
        </p:nvGrpSpPr>
        <p:grpSpPr>
          <a:xfrm rot="-10800000">
            <a:off x="16652690" y="1309"/>
            <a:ext cx="1635964" cy="1633346"/>
            <a:chOff x="0" y="0"/>
            <a:chExt cx="6350000" cy="6339840"/>
          </a:xfrm>
        </p:grpSpPr>
        <p:sp>
          <p:nvSpPr>
            <p:cNvPr name="Freeform 9" id="9"/>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grpSp>
        <p:nvGrpSpPr>
          <p:cNvPr name="Group 10" id="10"/>
          <p:cNvGrpSpPr/>
          <p:nvPr/>
        </p:nvGrpSpPr>
        <p:grpSpPr>
          <a:xfrm rot="0">
            <a:off x="-654" y="2290609"/>
            <a:ext cx="18288654" cy="1965575"/>
            <a:chOff x="0" y="0"/>
            <a:chExt cx="6671751" cy="717047"/>
          </a:xfrm>
        </p:grpSpPr>
        <p:sp>
          <p:nvSpPr>
            <p:cNvPr name="Freeform 11" id="11"/>
            <p:cNvSpPr/>
            <p:nvPr/>
          </p:nvSpPr>
          <p:spPr>
            <a:xfrm flipH="false" flipV="false" rot="0">
              <a:off x="0" y="0"/>
              <a:ext cx="6671751" cy="717047"/>
            </a:xfrm>
            <a:custGeom>
              <a:avLst/>
              <a:gdLst/>
              <a:ahLst/>
              <a:cxnLst/>
              <a:rect r="r" b="b" t="t" l="l"/>
              <a:pathLst>
                <a:path h="717047" w="6671751">
                  <a:moveTo>
                    <a:pt x="0" y="0"/>
                  </a:moveTo>
                  <a:lnTo>
                    <a:pt x="6671751" y="0"/>
                  </a:lnTo>
                  <a:lnTo>
                    <a:pt x="6671751" y="717047"/>
                  </a:lnTo>
                  <a:lnTo>
                    <a:pt x="0" y="717047"/>
                  </a:lnTo>
                  <a:close/>
                </a:path>
              </a:pathLst>
            </a:custGeom>
            <a:solidFill>
              <a:srgbClr val="2B4A9D"/>
            </a:solidFill>
          </p:spPr>
        </p:sp>
      </p:grpSp>
      <p:sp>
        <p:nvSpPr>
          <p:cNvPr name="Freeform 12" id="12"/>
          <p:cNvSpPr/>
          <p:nvPr/>
        </p:nvSpPr>
        <p:spPr>
          <a:xfrm flipH="false" flipV="false" rot="0">
            <a:off x="2658524" y="4256184"/>
            <a:ext cx="11823830" cy="5538513"/>
          </a:xfrm>
          <a:custGeom>
            <a:avLst/>
            <a:gdLst/>
            <a:ahLst/>
            <a:cxnLst/>
            <a:rect r="r" b="b" t="t" l="l"/>
            <a:pathLst>
              <a:path h="5538513" w="11823830">
                <a:moveTo>
                  <a:pt x="0" y="0"/>
                </a:moveTo>
                <a:lnTo>
                  <a:pt x="11823830" y="0"/>
                </a:lnTo>
                <a:lnTo>
                  <a:pt x="11823830" y="5538513"/>
                </a:lnTo>
                <a:lnTo>
                  <a:pt x="0" y="5538513"/>
                </a:lnTo>
                <a:lnTo>
                  <a:pt x="0" y="0"/>
                </a:lnTo>
                <a:close/>
              </a:path>
            </a:pathLst>
          </a:custGeom>
          <a:blipFill>
            <a:blip r:embed="rId2"/>
            <a:stretch>
              <a:fillRect l="0" t="-3370" r="0" b="-3370"/>
            </a:stretch>
          </a:blipFill>
        </p:spPr>
      </p:sp>
      <p:sp>
        <p:nvSpPr>
          <p:cNvPr name="TextBox 13" id="13"/>
          <p:cNvSpPr txBox="true"/>
          <p:nvPr/>
        </p:nvSpPr>
        <p:spPr>
          <a:xfrm rot="0">
            <a:off x="654" y="2340360"/>
            <a:ext cx="18287346" cy="1590675"/>
          </a:xfrm>
          <a:prstGeom prst="rect">
            <a:avLst/>
          </a:prstGeom>
        </p:spPr>
        <p:txBody>
          <a:bodyPr anchor="t" rtlCol="false" tIns="0" lIns="0" bIns="0" rIns="0">
            <a:spAutoFit/>
          </a:bodyPr>
          <a:lstStyle/>
          <a:p>
            <a:pPr>
              <a:lnSpc>
                <a:spcPts val="4200"/>
              </a:lnSpc>
              <a:spcBef>
                <a:spcPct val="0"/>
              </a:spcBef>
            </a:pPr>
            <a:r>
              <a:rPr lang="en-US" sz="3000" spc="300">
                <a:solidFill>
                  <a:srgbClr val="FFFFFF"/>
                </a:solidFill>
                <a:latin typeface="Lato"/>
              </a:rPr>
              <a:t>K-NN algorithm stores all the available data and classifies a new data point based on the similarity. This means when new data appears then it can be easily classified into a well suite category by using K- NN algorithm.</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80498" y="886353"/>
            <a:ext cx="15327005" cy="1190625"/>
          </a:xfrm>
          <a:prstGeom prst="rect">
            <a:avLst/>
          </a:prstGeom>
        </p:spPr>
        <p:txBody>
          <a:bodyPr anchor="t" rtlCol="false" tIns="0" lIns="0" bIns="0" rIns="0">
            <a:spAutoFit/>
          </a:bodyPr>
          <a:lstStyle/>
          <a:p>
            <a:pPr algn="ctr">
              <a:lnSpc>
                <a:spcPts val="8400"/>
              </a:lnSpc>
            </a:pPr>
            <a:r>
              <a:rPr lang="en-US" sz="8000" spc="400">
                <a:solidFill>
                  <a:srgbClr val="2B4A9D"/>
                </a:solidFill>
                <a:latin typeface="Poppins ExtraBold"/>
              </a:rPr>
              <a:t>MODEL EVALUATION</a:t>
            </a:r>
          </a:p>
        </p:txBody>
      </p:sp>
      <p:grpSp>
        <p:nvGrpSpPr>
          <p:cNvPr name="Group 3" id="3"/>
          <p:cNvGrpSpPr/>
          <p:nvPr/>
        </p:nvGrpSpPr>
        <p:grpSpPr>
          <a:xfrm rot="0">
            <a:off x="9334500" y="3443894"/>
            <a:ext cx="8953500" cy="6843106"/>
            <a:chOff x="0" y="0"/>
            <a:chExt cx="3266261" cy="2496384"/>
          </a:xfrm>
        </p:grpSpPr>
        <p:sp>
          <p:nvSpPr>
            <p:cNvPr name="Freeform 4" id="4"/>
            <p:cNvSpPr/>
            <p:nvPr/>
          </p:nvSpPr>
          <p:spPr>
            <a:xfrm flipH="false" flipV="false" rot="0">
              <a:off x="0" y="0"/>
              <a:ext cx="3266261" cy="2496383"/>
            </a:xfrm>
            <a:custGeom>
              <a:avLst/>
              <a:gdLst/>
              <a:ahLst/>
              <a:cxnLst/>
              <a:rect r="r" b="b" t="t" l="l"/>
              <a:pathLst>
                <a:path h="2496383" w="3266261">
                  <a:moveTo>
                    <a:pt x="0" y="0"/>
                  </a:moveTo>
                  <a:lnTo>
                    <a:pt x="3266261" y="0"/>
                  </a:lnTo>
                  <a:lnTo>
                    <a:pt x="3266261" y="2496383"/>
                  </a:lnTo>
                  <a:lnTo>
                    <a:pt x="0" y="2496383"/>
                  </a:lnTo>
                  <a:close/>
                </a:path>
              </a:pathLst>
            </a:custGeom>
            <a:solidFill>
              <a:srgbClr val="2B4A9D"/>
            </a:solidFill>
          </p:spPr>
        </p:sp>
      </p:grpSp>
      <p:grpSp>
        <p:nvGrpSpPr>
          <p:cNvPr name="Group 5" id="5"/>
          <p:cNvGrpSpPr/>
          <p:nvPr/>
        </p:nvGrpSpPr>
        <p:grpSpPr>
          <a:xfrm rot="0">
            <a:off x="0" y="3443894"/>
            <a:ext cx="8909218" cy="6843106"/>
            <a:chOff x="0" y="0"/>
            <a:chExt cx="3266261" cy="2508791"/>
          </a:xfrm>
        </p:grpSpPr>
        <p:sp>
          <p:nvSpPr>
            <p:cNvPr name="Freeform 6" id="6"/>
            <p:cNvSpPr/>
            <p:nvPr/>
          </p:nvSpPr>
          <p:spPr>
            <a:xfrm flipH="false" flipV="false" rot="0">
              <a:off x="0" y="0"/>
              <a:ext cx="3266261" cy="2508791"/>
            </a:xfrm>
            <a:custGeom>
              <a:avLst/>
              <a:gdLst/>
              <a:ahLst/>
              <a:cxnLst/>
              <a:rect r="r" b="b" t="t" l="l"/>
              <a:pathLst>
                <a:path h="2508791" w="3266261">
                  <a:moveTo>
                    <a:pt x="0" y="0"/>
                  </a:moveTo>
                  <a:lnTo>
                    <a:pt x="3266261" y="0"/>
                  </a:lnTo>
                  <a:lnTo>
                    <a:pt x="3266261" y="2508791"/>
                  </a:lnTo>
                  <a:lnTo>
                    <a:pt x="0" y="2508791"/>
                  </a:lnTo>
                  <a:close/>
                </a:path>
              </a:pathLst>
            </a:custGeom>
            <a:solidFill>
              <a:srgbClr val="2B4A9D"/>
            </a:solidFill>
          </p:spPr>
        </p:sp>
      </p:grpSp>
      <p:grpSp>
        <p:nvGrpSpPr>
          <p:cNvPr name="Group 7" id="7"/>
          <p:cNvGrpSpPr/>
          <p:nvPr/>
        </p:nvGrpSpPr>
        <p:grpSpPr>
          <a:xfrm rot="0">
            <a:off x="0" y="0"/>
            <a:ext cx="18288000" cy="417760"/>
            <a:chOff x="0" y="0"/>
            <a:chExt cx="6671512" cy="152400"/>
          </a:xfrm>
        </p:grpSpPr>
        <p:sp>
          <p:nvSpPr>
            <p:cNvPr name="Freeform 8" id="8"/>
            <p:cNvSpPr/>
            <p:nvPr/>
          </p:nvSpPr>
          <p:spPr>
            <a:xfrm flipH="false" flipV="false" rot="0">
              <a:off x="0" y="0"/>
              <a:ext cx="6671512" cy="152400"/>
            </a:xfrm>
            <a:custGeom>
              <a:avLst/>
              <a:gdLst/>
              <a:ahLst/>
              <a:cxnLst/>
              <a:rect r="r" b="b" t="t" l="l"/>
              <a:pathLst>
                <a:path h="152400" w="6671512">
                  <a:moveTo>
                    <a:pt x="0" y="0"/>
                  </a:moveTo>
                  <a:lnTo>
                    <a:pt x="6671512" y="0"/>
                  </a:lnTo>
                  <a:lnTo>
                    <a:pt x="6671512" y="152400"/>
                  </a:lnTo>
                  <a:lnTo>
                    <a:pt x="0" y="152400"/>
                  </a:lnTo>
                  <a:close/>
                </a:path>
              </a:pathLst>
            </a:custGeom>
            <a:solidFill>
              <a:srgbClr val="2B4A9D"/>
            </a:solidFill>
          </p:spPr>
        </p:sp>
      </p:grpSp>
      <p:grpSp>
        <p:nvGrpSpPr>
          <p:cNvPr name="Group 9" id="9"/>
          <p:cNvGrpSpPr/>
          <p:nvPr/>
        </p:nvGrpSpPr>
        <p:grpSpPr>
          <a:xfrm rot="5400000">
            <a:off x="-1963" y="1309"/>
            <a:ext cx="1635964" cy="1633346"/>
            <a:chOff x="0" y="0"/>
            <a:chExt cx="6350000" cy="6339840"/>
          </a:xfrm>
        </p:grpSpPr>
        <p:sp>
          <p:nvSpPr>
            <p:cNvPr name="Freeform 10" id="10"/>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grpSp>
        <p:nvGrpSpPr>
          <p:cNvPr name="Group 11" id="11"/>
          <p:cNvGrpSpPr/>
          <p:nvPr/>
        </p:nvGrpSpPr>
        <p:grpSpPr>
          <a:xfrm rot="-10800000">
            <a:off x="16652690" y="1309"/>
            <a:ext cx="1635964" cy="1633346"/>
            <a:chOff x="0" y="0"/>
            <a:chExt cx="6350000" cy="6339840"/>
          </a:xfrm>
        </p:grpSpPr>
        <p:sp>
          <p:nvSpPr>
            <p:cNvPr name="Freeform 12" id="12"/>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sp>
        <p:nvSpPr>
          <p:cNvPr name="Freeform 13" id="13"/>
          <p:cNvSpPr/>
          <p:nvPr/>
        </p:nvSpPr>
        <p:spPr>
          <a:xfrm flipH="false" flipV="false" rot="0">
            <a:off x="9494739" y="6058804"/>
            <a:ext cx="8793915" cy="3819072"/>
          </a:xfrm>
          <a:custGeom>
            <a:avLst/>
            <a:gdLst/>
            <a:ahLst/>
            <a:cxnLst/>
            <a:rect r="r" b="b" t="t" l="l"/>
            <a:pathLst>
              <a:path h="3819072" w="8793915">
                <a:moveTo>
                  <a:pt x="0" y="0"/>
                </a:moveTo>
                <a:lnTo>
                  <a:pt x="8793915" y="0"/>
                </a:lnTo>
                <a:lnTo>
                  <a:pt x="8793915" y="3819071"/>
                </a:lnTo>
                <a:lnTo>
                  <a:pt x="0" y="3819071"/>
                </a:lnTo>
                <a:lnTo>
                  <a:pt x="0" y="0"/>
                </a:lnTo>
                <a:close/>
              </a:path>
            </a:pathLst>
          </a:custGeom>
          <a:blipFill>
            <a:blip r:embed="rId2"/>
            <a:stretch>
              <a:fillRect l="0" t="0" r="0" b="0"/>
            </a:stretch>
          </a:blipFill>
        </p:spPr>
      </p:sp>
      <p:sp>
        <p:nvSpPr>
          <p:cNvPr name="Freeform 14" id="14"/>
          <p:cNvSpPr/>
          <p:nvPr/>
        </p:nvSpPr>
        <p:spPr>
          <a:xfrm flipH="false" flipV="false" rot="0">
            <a:off x="137444" y="6193678"/>
            <a:ext cx="8634331" cy="3684197"/>
          </a:xfrm>
          <a:custGeom>
            <a:avLst/>
            <a:gdLst/>
            <a:ahLst/>
            <a:cxnLst/>
            <a:rect r="r" b="b" t="t" l="l"/>
            <a:pathLst>
              <a:path h="3684197" w="8634331">
                <a:moveTo>
                  <a:pt x="0" y="0"/>
                </a:moveTo>
                <a:lnTo>
                  <a:pt x="8634330" y="0"/>
                </a:lnTo>
                <a:lnTo>
                  <a:pt x="8634330" y="3684197"/>
                </a:lnTo>
                <a:lnTo>
                  <a:pt x="0" y="3684197"/>
                </a:lnTo>
                <a:lnTo>
                  <a:pt x="0" y="0"/>
                </a:lnTo>
                <a:close/>
              </a:path>
            </a:pathLst>
          </a:custGeom>
          <a:blipFill>
            <a:blip r:embed="rId3"/>
            <a:stretch>
              <a:fillRect l="0" t="0" r="0" b="0"/>
            </a:stretch>
          </a:blipFill>
        </p:spPr>
      </p:sp>
      <p:sp>
        <p:nvSpPr>
          <p:cNvPr name="TextBox 15" id="15"/>
          <p:cNvSpPr txBox="true"/>
          <p:nvPr/>
        </p:nvSpPr>
        <p:spPr>
          <a:xfrm rot="0">
            <a:off x="244094" y="4371143"/>
            <a:ext cx="4083695" cy="547370"/>
          </a:xfrm>
          <a:prstGeom prst="rect">
            <a:avLst/>
          </a:prstGeom>
        </p:spPr>
        <p:txBody>
          <a:bodyPr anchor="t" rtlCol="false" tIns="0" lIns="0" bIns="0" rIns="0">
            <a:spAutoFit/>
          </a:bodyPr>
          <a:lstStyle/>
          <a:p>
            <a:pPr algn="ctr">
              <a:lnSpc>
                <a:spcPts val="4480"/>
              </a:lnSpc>
              <a:spcBef>
                <a:spcPct val="0"/>
              </a:spcBef>
            </a:pPr>
            <a:r>
              <a:rPr lang="en-US" sz="3200" spc="320">
                <a:solidFill>
                  <a:srgbClr val="FFFFFF"/>
                </a:solidFill>
                <a:latin typeface="Lato"/>
              </a:rPr>
              <a:t>(a)On training data</a:t>
            </a:r>
          </a:p>
        </p:txBody>
      </p:sp>
      <p:sp>
        <p:nvSpPr>
          <p:cNvPr name="TextBox 16" id="16"/>
          <p:cNvSpPr txBox="true"/>
          <p:nvPr/>
        </p:nvSpPr>
        <p:spPr>
          <a:xfrm rot="0">
            <a:off x="10282997" y="4371143"/>
            <a:ext cx="3930700" cy="547370"/>
          </a:xfrm>
          <a:prstGeom prst="rect">
            <a:avLst/>
          </a:prstGeom>
        </p:spPr>
        <p:txBody>
          <a:bodyPr anchor="t" rtlCol="false" tIns="0" lIns="0" bIns="0" rIns="0">
            <a:spAutoFit/>
          </a:bodyPr>
          <a:lstStyle/>
          <a:p>
            <a:pPr algn="ctr">
              <a:lnSpc>
                <a:spcPts val="4480"/>
              </a:lnSpc>
              <a:spcBef>
                <a:spcPct val="0"/>
              </a:spcBef>
            </a:pPr>
            <a:r>
              <a:rPr lang="en-US" sz="3200" spc="320">
                <a:solidFill>
                  <a:srgbClr val="FFFFFF"/>
                </a:solidFill>
                <a:latin typeface="Lato"/>
              </a:rPr>
              <a:t>(b)On testing data</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334500" y="1866900"/>
            <a:ext cx="8953500" cy="8420100"/>
            <a:chOff x="0" y="0"/>
            <a:chExt cx="3266261" cy="3071675"/>
          </a:xfrm>
        </p:grpSpPr>
        <p:sp>
          <p:nvSpPr>
            <p:cNvPr name="Freeform 3" id="3"/>
            <p:cNvSpPr/>
            <p:nvPr/>
          </p:nvSpPr>
          <p:spPr>
            <a:xfrm flipH="false" flipV="false" rot="0">
              <a:off x="0" y="0"/>
              <a:ext cx="3266261" cy="3071675"/>
            </a:xfrm>
            <a:custGeom>
              <a:avLst/>
              <a:gdLst/>
              <a:ahLst/>
              <a:cxnLst/>
              <a:rect r="r" b="b" t="t" l="l"/>
              <a:pathLst>
                <a:path h="3071675" w="3266261">
                  <a:moveTo>
                    <a:pt x="0" y="0"/>
                  </a:moveTo>
                  <a:lnTo>
                    <a:pt x="3266261" y="0"/>
                  </a:lnTo>
                  <a:lnTo>
                    <a:pt x="3266261" y="3071675"/>
                  </a:lnTo>
                  <a:lnTo>
                    <a:pt x="0" y="3071675"/>
                  </a:lnTo>
                  <a:close/>
                </a:path>
              </a:pathLst>
            </a:custGeom>
            <a:solidFill>
              <a:srgbClr val="2B4A9D"/>
            </a:solidFill>
          </p:spPr>
        </p:sp>
      </p:grpSp>
      <p:grpSp>
        <p:nvGrpSpPr>
          <p:cNvPr name="Group 4" id="4"/>
          <p:cNvGrpSpPr/>
          <p:nvPr/>
        </p:nvGrpSpPr>
        <p:grpSpPr>
          <a:xfrm rot="0">
            <a:off x="0" y="1866900"/>
            <a:ext cx="8953500" cy="8420100"/>
            <a:chOff x="0" y="0"/>
            <a:chExt cx="3266261" cy="3071675"/>
          </a:xfrm>
        </p:grpSpPr>
        <p:sp>
          <p:nvSpPr>
            <p:cNvPr name="Freeform 5" id="5"/>
            <p:cNvSpPr/>
            <p:nvPr/>
          </p:nvSpPr>
          <p:spPr>
            <a:xfrm flipH="false" flipV="false" rot="0">
              <a:off x="0" y="0"/>
              <a:ext cx="3266261" cy="3071675"/>
            </a:xfrm>
            <a:custGeom>
              <a:avLst/>
              <a:gdLst/>
              <a:ahLst/>
              <a:cxnLst/>
              <a:rect r="r" b="b" t="t" l="l"/>
              <a:pathLst>
                <a:path h="3071675" w="3266261">
                  <a:moveTo>
                    <a:pt x="0" y="0"/>
                  </a:moveTo>
                  <a:lnTo>
                    <a:pt x="3266261" y="0"/>
                  </a:lnTo>
                  <a:lnTo>
                    <a:pt x="3266261" y="3071675"/>
                  </a:lnTo>
                  <a:lnTo>
                    <a:pt x="0" y="3071675"/>
                  </a:lnTo>
                  <a:close/>
                </a:path>
              </a:pathLst>
            </a:custGeom>
            <a:solidFill>
              <a:srgbClr val="2B4A9D"/>
            </a:solidFill>
          </p:spPr>
        </p:sp>
      </p:grpSp>
      <p:sp>
        <p:nvSpPr>
          <p:cNvPr name="TextBox 6" id="6"/>
          <p:cNvSpPr txBox="true"/>
          <p:nvPr/>
        </p:nvSpPr>
        <p:spPr>
          <a:xfrm rot="0">
            <a:off x="9717561" y="3905449"/>
            <a:ext cx="8187378" cy="476250"/>
          </a:xfrm>
          <a:prstGeom prst="rect">
            <a:avLst/>
          </a:prstGeom>
        </p:spPr>
        <p:txBody>
          <a:bodyPr anchor="t" rtlCol="false" tIns="0" lIns="0" bIns="0" rIns="0">
            <a:spAutoFit/>
          </a:bodyPr>
          <a:lstStyle/>
          <a:p>
            <a:pPr>
              <a:lnSpc>
                <a:spcPts val="3750"/>
              </a:lnSpc>
            </a:pPr>
            <a:r>
              <a:rPr lang="en-US" sz="3000" spc="150">
                <a:solidFill>
                  <a:srgbClr val="FFFFFF"/>
                </a:solidFill>
                <a:latin typeface="Lato Italics"/>
              </a:rPr>
              <a:t>“Before we used the services provided by this  </a:t>
            </a:r>
          </a:p>
        </p:txBody>
      </p:sp>
      <p:sp>
        <p:nvSpPr>
          <p:cNvPr name="TextBox 7" id="7"/>
          <p:cNvSpPr txBox="true"/>
          <p:nvPr/>
        </p:nvSpPr>
        <p:spPr>
          <a:xfrm rot="0">
            <a:off x="9449783" y="1110781"/>
            <a:ext cx="8187378" cy="523875"/>
          </a:xfrm>
          <a:prstGeom prst="rect">
            <a:avLst/>
          </a:prstGeom>
        </p:spPr>
        <p:txBody>
          <a:bodyPr anchor="t" rtlCol="false" tIns="0" lIns="0" bIns="0" rIns="0">
            <a:spAutoFit/>
          </a:bodyPr>
          <a:lstStyle/>
          <a:p>
            <a:pPr>
              <a:lnSpc>
                <a:spcPts val="4200"/>
              </a:lnSpc>
            </a:pPr>
            <a:r>
              <a:rPr lang="en-US" sz="3000" spc="300">
                <a:solidFill>
                  <a:srgbClr val="2B4A9D"/>
                </a:solidFill>
                <a:latin typeface="Lato"/>
              </a:rPr>
              <a:t>(c). Precision recall curve</a:t>
            </a:r>
          </a:p>
        </p:txBody>
      </p:sp>
      <p:grpSp>
        <p:nvGrpSpPr>
          <p:cNvPr name="Group 8" id="8"/>
          <p:cNvGrpSpPr/>
          <p:nvPr/>
        </p:nvGrpSpPr>
        <p:grpSpPr>
          <a:xfrm rot="0">
            <a:off x="0" y="0"/>
            <a:ext cx="18288000" cy="417760"/>
            <a:chOff x="0" y="0"/>
            <a:chExt cx="6671512" cy="152400"/>
          </a:xfrm>
        </p:grpSpPr>
        <p:sp>
          <p:nvSpPr>
            <p:cNvPr name="Freeform 9" id="9"/>
            <p:cNvSpPr/>
            <p:nvPr/>
          </p:nvSpPr>
          <p:spPr>
            <a:xfrm flipH="false" flipV="false" rot="0">
              <a:off x="0" y="0"/>
              <a:ext cx="6671512" cy="152400"/>
            </a:xfrm>
            <a:custGeom>
              <a:avLst/>
              <a:gdLst/>
              <a:ahLst/>
              <a:cxnLst/>
              <a:rect r="r" b="b" t="t" l="l"/>
              <a:pathLst>
                <a:path h="152400" w="6671512">
                  <a:moveTo>
                    <a:pt x="0" y="0"/>
                  </a:moveTo>
                  <a:lnTo>
                    <a:pt x="6671512" y="0"/>
                  </a:lnTo>
                  <a:lnTo>
                    <a:pt x="6671512" y="152400"/>
                  </a:lnTo>
                  <a:lnTo>
                    <a:pt x="0" y="152400"/>
                  </a:lnTo>
                  <a:close/>
                </a:path>
              </a:pathLst>
            </a:custGeom>
            <a:solidFill>
              <a:srgbClr val="2B4A9D"/>
            </a:solidFill>
          </p:spPr>
        </p:sp>
      </p:grpSp>
      <p:grpSp>
        <p:nvGrpSpPr>
          <p:cNvPr name="Group 10" id="10"/>
          <p:cNvGrpSpPr/>
          <p:nvPr/>
        </p:nvGrpSpPr>
        <p:grpSpPr>
          <a:xfrm rot="5400000">
            <a:off x="-1963" y="1309"/>
            <a:ext cx="1635964" cy="1633346"/>
            <a:chOff x="0" y="0"/>
            <a:chExt cx="6350000" cy="6339840"/>
          </a:xfrm>
        </p:grpSpPr>
        <p:sp>
          <p:nvSpPr>
            <p:cNvPr name="Freeform 11" id="11"/>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grpSp>
        <p:nvGrpSpPr>
          <p:cNvPr name="Group 12" id="12"/>
          <p:cNvGrpSpPr/>
          <p:nvPr/>
        </p:nvGrpSpPr>
        <p:grpSpPr>
          <a:xfrm rot="-10800000">
            <a:off x="16652690" y="1309"/>
            <a:ext cx="1635964" cy="1633346"/>
            <a:chOff x="0" y="0"/>
            <a:chExt cx="6350000" cy="6339840"/>
          </a:xfrm>
        </p:grpSpPr>
        <p:sp>
          <p:nvSpPr>
            <p:cNvPr name="Freeform 13" id="1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sp>
        <p:nvSpPr>
          <p:cNvPr name="Freeform 14" id="14"/>
          <p:cNvSpPr/>
          <p:nvPr/>
        </p:nvSpPr>
        <p:spPr>
          <a:xfrm flipH="false" flipV="false" rot="0">
            <a:off x="914073" y="2740383"/>
            <a:ext cx="7125355" cy="7546617"/>
          </a:xfrm>
          <a:custGeom>
            <a:avLst/>
            <a:gdLst/>
            <a:ahLst/>
            <a:cxnLst/>
            <a:rect r="r" b="b" t="t" l="l"/>
            <a:pathLst>
              <a:path h="7546617" w="7125355">
                <a:moveTo>
                  <a:pt x="0" y="0"/>
                </a:moveTo>
                <a:lnTo>
                  <a:pt x="7125354" y="0"/>
                </a:lnTo>
                <a:lnTo>
                  <a:pt x="7125354" y="7546617"/>
                </a:lnTo>
                <a:lnTo>
                  <a:pt x="0" y="7546617"/>
                </a:lnTo>
                <a:lnTo>
                  <a:pt x="0" y="0"/>
                </a:lnTo>
                <a:close/>
              </a:path>
            </a:pathLst>
          </a:custGeom>
          <a:blipFill>
            <a:blip r:embed="rId2"/>
            <a:stretch>
              <a:fillRect l="0" t="0" r="0" b="0"/>
            </a:stretch>
          </a:blipFill>
        </p:spPr>
      </p:sp>
      <p:sp>
        <p:nvSpPr>
          <p:cNvPr name="Freeform 15" id="15"/>
          <p:cNvSpPr/>
          <p:nvPr/>
        </p:nvSpPr>
        <p:spPr>
          <a:xfrm flipH="false" flipV="false" rot="0">
            <a:off x="9449783" y="3273783"/>
            <a:ext cx="8722934" cy="6230667"/>
          </a:xfrm>
          <a:custGeom>
            <a:avLst/>
            <a:gdLst/>
            <a:ahLst/>
            <a:cxnLst/>
            <a:rect r="r" b="b" t="t" l="l"/>
            <a:pathLst>
              <a:path h="6230667" w="8722934">
                <a:moveTo>
                  <a:pt x="0" y="0"/>
                </a:moveTo>
                <a:lnTo>
                  <a:pt x="8722934" y="0"/>
                </a:lnTo>
                <a:lnTo>
                  <a:pt x="8722934" y="6230667"/>
                </a:lnTo>
                <a:lnTo>
                  <a:pt x="0" y="6230667"/>
                </a:lnTo>
                <a:lnTo>
                  <a:pt x="0" y="0"/>
                </a:lnTo>
                <a:close/>
              </a:path>
            </a:pathLst>
          </a:custGeom>
          <a:blipFill>
            <a:blip r:embed="rId3"/>
            <a:stretch>
              <a:fillRect l="0" t="0" r="0" b="0"/>
            </a:stretch>
          </a:blipFill>
        </p:spPr>
      </p:sp>
      <p:sp>
        <p:nvSpPr>
          <p:cNvPr name="TextBox 16" id="16"/>
          <p:cNvSpPr txBox="true"/>
          <p:nvPr/>
        </p:nvSpPr>
        <p:spPr>
          <a:xfrm rot="0">
            <a:off x="1028700" y="1110781"/>
            <a:ext cx="4315718" cy="523875"/>
          </a:xfrm>
          <a:prstGeom prst="rect">
            <a:avLst/>
          </a:prstGeom>
        </p:spPr>
        <p:txBody>
          <a:bodyPr anchor="t" rtlCol="false" tIns="0" lIns="0" bIns="0" rIns="0">
            <a:spAutoFit/>
          </a:bodyPr>
          <a:lstStyle/>
          <a:p>
            <a:pPr algn="ctr">
              <a:lnSpc>
                <a:spcPts val="4200"/>
              </a:lnSpc>
              <a:spcBef>
                <a:spcPct val="0"/>
              </a:spcBef>
            </a:pPr>
            <a:r>
              <a:rPr lang="en-US" sz="3000" spc="300">
                <a:solidFill>
                  <a:srgbClr val="2B4A9D"/>
                </a:solidFill>
                <a:latin typeface="Lato"/>
              </a:rPr>
              <a:t>(b). Confusion Matrix</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14765" y="693584"/>
            <a:ext cx="15458470" cy="1910718"/>
          </a:xfrm>
          <a:prstGeom prst="rect">
            <a:avLst/>
          </a:prstGeom>
        </p:spPr>
        <p:txBody>
          <a:bodyPr anchor="t" rtlCol="false" tIns="0" lIns="0" bIns="0" rIns="0">
            <a:spAutoFit/>
          </a:bodyPr>
          <a:lstStyle/>
          <a:p>
            <a:pPr algn="ctr">
              <a:lnSpc>
                <a:spcPts val="7140"/>
              </a:lnSpc>
            </a:pPr>
            <a:r>
              <a:rPr lang="en-US" sz="6800" spc="340">
                <a:solidFill>
                  <a:srgbClr val="2B4A9D"/>
                </a:solidFill>
                <a:latin typeface="Poppins ExtraBold"/>
              </a:rPr>
              <a:t>SVM(SUPPORT VECTOR MACHINE)</a:t>
            </a:r>
          </a:p>
        </p:txBody>
      </p:sp>
      <p:grpSp>
        <p:nvGrpSpPr>
          <p:cNvPr name="Group 3" id="3"/>
          <p:cNvGrpSpPr/>
          <p:nvPr/>
        </p:nvGrpSpPr>
        <p:grpSpPr>
          <a:xfrm rot="0">
            <a:off x="-654" y="2604302"/>
            <a:ext cx="18288654" cy="1756852"/>
            <a:chOff x="0" y="0"/>
            <a:chExt cx="6671751" cy="640904"/>
          </a:xfrm>
        </p:grpSpPr>
        <p:sp>
          <p:nvSpPr>
            <p:cNvPr name="Freeform 4" id="4"/>
            <p:cNvSpPr/>
            <p:nvPr/>
          </p:nvSpPr>
          <p:spPr>
            <a:xfrm flipH="false" flipV="false" rot="0">
              <a:off x="0" y="0"/>
              <a:ext cx="6671751" cy="640904"/>
            </a:xfrm>
            <a:custGeom>
              <a:avLst/>
              <a:gdLst/>
              <a:ahLst/>
              <a:cxnLst/>
              <a:rect r="r" b="b" t="t" l="l"/>
              <a:pathLst>
                <a:path h="640904" w="6671751">
                  <a:moveTo>
                    <a:pt x="0" y="0"/>
                  </a:moveTo>
                  <a:lnTo>
                    <a:pt x="6671751" y="0"/>
                  </a:lnTo>
                  <a:lnTo>
                    <a:pt x="6671751" y="640904"/>
                  </a:lnTo>
                  <a:lnTo>
                    <a:pt x="0" y="640904"/>
                  </a:lnTo>
                  <a:close/>
                </a:path>
              </a:pathLst>
            </a:custGeom>
            <a:solidFill>
              <a:srgbClr val="2B4A9D"/>
            </a:solidFill>
          </p:spPr>
        </p:sp>
      </p:grpSp>
      <p:sp>
        <p:nvSpPr>
          <p:cNvPr name="TextBox 5" id="5"/>
          <p:cNvSpPr txBox="true"/>
          <p:nvPr/>
        </p:nvSpPr>
        <p:spPr>
          <a:xfrm rot="0">
            <a:off x="286493" y="2832902"/>
            <a:ext cx="17715014" cy="1528252"/>
          </a:xfrm>
          <a:prstGeom prst="rect">
            <a:avLst/>
          </a:prstGeom>
        </p:spPr>
        <p:txBody>
          <a:bodyPr anchor="t" rtlCol="false" tIns="0" lIns="0" bIns="0" rIns="0">
            <a:spAutoFit/>
          </a:bodyPr>
          <a:lstStyle/>
          <a:p>
            <a:pPr>
              <a:lnSpc>
                <a:spcPts val="3000"/>
              </a:lnSpc>
            </a:pPr>
            <a:r>
              <a:rPr lang="en-US" sz="2400" spc="120">
                <a:solidFill>
                  <a:srgbClr val="FFFFFF"/>
                </a:solidFill>
                <a:latin typeface="Lato Italics"/>
              </a:rPr>
              <a:t>SVM tries to find a line that maximizes the separation between a two-class data set of 2-dimensional space points. To generalize, the objective is to find a hyperplane that maximizes the separation of the data points to their potential classes in an n-dimensional space. The data points with the minimum distance to the hyperplane (closest points) are called Support Vectors.</a:t>
            </a:r>
          </a:p>
        </p:txBody>
      </p:sp>
      <p:grpSp>
        <p:nvGrpSpPr>
          <p:cNvPr name="Group 6" id="6"/>
          <p:cNvGrpSpPr/>
          <p:nvPr/>
        </p:nvGrpSpPr>
        <p:grpSpPr>
          <a:xfrm rot="0">
            <a:off x="0" y="0"/>
            <a:ext cx="18288000" cy="417760"/>
            <a:chOff x="0" y="0"/>
            <a:chExt cx="6671512" cy="152400"/>
          </a:xfrm>
        </p:grpSpPr>
        <p:sp>
          <p:nvSpPr>
            <p:cNvPr name="Freeform 7" id="7"/>
            <p:cNvSpPr/>
            <p:nvPr/>
          </p:nvSpPr>
          <p:spPr>
            <a:xfrm flipH="false" flipV="false" rot="0">
              <a:off x="0" y="0"/>
              <a:ext cx="6671512" cy="152400"/>
            </a:xfrm>
            <a:custGeom>
              <a:avLst/>
              <a:gdLst/>
              <a:ahLst/>
              <a:cxnLst/>
              <a:rect r="r" b="b" t="t" l="l"/>
              <a:pathLst>
                <a:path h="152400" w="6671512">
                  <a:moveTo>
                    <a:pt x="0" y="0"/>
                  </a:moveTo>
                  <a:lnTo>
                    <a:pt x="6671512" y="0"/>
                  </a:lnTo>
                  <a:lnTo>
                    <a:pt x="6671512" y="152400"/>
                  </a:lnTo>
                  <a:lnTo>
                    <a:pt x="0" y="152400"/>
                  </a:lnTo>
                  <a:close/>
                </a:path>
              </a:pathLst>
            </a:custGeom>
            <a:solidFill>
              <a:srgbClr val="2B4A9D"/>
            </a:solidFill>
          </p:spPr>
        </p:sp>
      </p:grpSp>
      <p:grpSp>
        <p:nvGrpSpPr>
          <p:cNvPr name="Group 8" id="8"/>
          <p:cNvGrpSpPr/>
          <p:nvPr/>
        </p:nvGrpSpPr>
        <p:grpSpPr>
          <a:xfrm rot="5400000">
            <a:off x="-1963" y="1309"/>
            <a:ext cx="1635964" cy="1633346"/>
            <a:chOff x="0" y="0"/>
            <a:chExt cx="6350000" cy="6339840"/>
          </a:xfrm>
        </p:grpSpPr>
        <p:sp>
          <p:nvSpPr>
            <p:cNvPr name="Freeform 9" id="9"/>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grpSp>
        <p:nvGrpSpPr>
          <p:cNvPr name="Group 10" id="10"/>
          <p:cNvGrpSpPr/>
          <p:nvPr/>
        </p:nvGrpSpPr>
        <p:grpSpPr>
          <a:xfrm rot="-10800000">
            <a:off x="16652690" y="1309"/>
            <a:ext cx="1635964" cy="1633346"/>
            <a:chOff x="0" y="0"/>
            <a:chExt cx="6350000" cy="6339840"/>
          </a:xfrm>
        </p:grpSpPr>
        <p:sp>
          <p:nvSpPr>
            <p:cNvPr name="Freeform 11" id="11"/>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sp>
        <p:nvSpPr>
          <p:cNvPr name="Freeform 12" id="12"/>
          <p:cNvSpPr/>
          <p:nvPr/>
        </p:nvSpPr>
        <p:spPr>
          <a:xfrm flipH="false" flipV="false" rot="0">
            <a:off x="-654" y="4361153"/>
            <a:ext cx="6903599" cy="5925847"/>
          </a:xfrm>
          <a:custGeom>
            <a:avLst/>
            <a:gdLst/>
            <a:ahLst/>
            <a:cxnLst/>
            <a:rect r="r" b="b" t="t" l="l"/>
            <a:pathLst>
              <a:path h="5925847" w="6903599">
                <a:moveTo>
                  <a:pt x="0" y="0"/>
                </a:moveTo>
                <a:lnTo>
                  <a:pt x="6903598" y="0"/>
                </a:lnTo>
                <a:lnTo>
                  <a:pt x="6903598" y="5925847"/>
                </a:lnTo>
                <a:lnTo>
                  <a:pt x="0" y="5925847"/>
                </a:lnTo>
                <a:lnTo>
                  <a:pt x="0" y="0"/>
                </a:lnTo>
                <a:close/>
              </a:path>
            </a:pathLst>
          </a:custGeom>
          <a:blipFill>
            <a:blip r:embed="rId2"/>
            <a:stretch>
              <a:fillRect l="0" t="0" r="-72" b="0"/>
            </a:stretch>
          </a:blipFill>
        </p:spPr>
      </p:sp>
      <p:sp>
        <p:nvSpPr>
          <p:cNvPr name="TextBox 13" id="13"/>
          <p:cNvSpPr txBox="true"/>
          <p:nvPr/>
        </p:nvSpPr>
        <p:spPr>
          <a:xfrm rot="0">
            <a:off x="9143673" y="5513678"/>
            <a:ext cx="9144327" cy="2124075"/>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000000"/>
                </a:solidFill>
                <a:latin typeface="Lato"/>
              </a:rPr>
              <a:t>Red line is hyperplane</a:t>
            </a:r>
          </a:p>
          <a:p>
            <a:pPr marL="647700" indent="-323850" lvl="1">
              <a:lnSpc>
                <a:spcPts val="4200"/>
              </a:lnSpc>
              <a:buFont typeface="Arial"/>
              <a:buChar char="•"/>
            </a:pPr>
            <a:r>
              <a:rPr lang="en-US" sz="3000">
                <a:solidFill>
                  <a:srgbClr val="000000"/>
                </a:solidFill>
                <a:latin typeface="Lato"/>
              </a:rPr>
              <a:t>Scattered lines are margine </a:t>
            </a:r>
          </a:p>
          <a:p>
            <a:pPr marL="647700" indent="-323850" lvl="1">
              <a:lnSpc>
                <a:spcPts val="4200"/>
              </a:lnSpc>
              <a:buFont typeface="Arial"/>
              <a:buChar char="•"/>
            </a:pPr>
            <a:r>
              <a:rPr lang="en-US" sz="3000">
                <a:solidFill>
                  <a:srgbClr val="000000"/>
                </a:solidFill>
                <a:latin typeface="Lato"/>
              </a:rPr>
              <a:t>There are three support vector 2 is blue and 1 is green toching  scatter line</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85401" y="2209600"/>
            <a:ext cx="6352395" cy="5401799"/>
          </a:xfrm>
          <a:custGeom>
            <a:avLst/>
            <a:gdLst/>
            <a:ahLst/>
            <a:cxnLst/>
            <a:rect r="r" b="b" t="t" l="l"/>
            <a:pathLst>
              <a:path h="5401799" w="6352395">
                <a:moveTo>
                  <a:pt x="0" y="0"/>
                </a:moveTo>
                <a:lnTo>
                  <a:pt x="6352395" y="0"/>
                </a:lnTo>
                <a:lnTo>
                  <a:pt x="6352395" y="5401799"/>
                </a:lnTo>
                <a:lnTo>
                  <a:pt x="0" y="5401799"/>
                </a:lnTo>
                <a:lnTo>
                  <a:pt x="0" y="0"/>
                </a:lnTo>
                <a:close/>
              </a:path>
            </a:pathLst>
          </a:custGeom>
          <a:blipFill>
            <a:blip r:embed="rId2"/>
            <a:stretch>
              <a:fillRect l="0" t="0" r="0" b="0"/>
            </a:stretch>
          </a:blipFill>
        </p:spPr>
      </p:sp>
      <p:sp>
        <p:nvSpPr>
          <p:cNvPr name="Freeform 3" id="3"/>
          <p:cNvSpPr/>
          <p:nvPr/>
        </p:nvSpPr>
        <p:spPr>
          <a:xfrm flipH="false" flipV="false" rot="0">
            <a:off x="10181617" y="-81977"/>
            <a:ext cx="5450587" cy="4583154"/>
          </a:xfrm>
          <a:custGeom>
            <a:avLst/>
            <a:gdLst/>
            <a:ahLst/>
            <a:cxnLst/>
            <a:rect r="r" b="b" t="t" l="l"/>
            <a:pathLst>
              <a:path h="4583154" w="5450587">
                <a:moveTo>
                  <a:pt x="0" y="0"/>
                </a:moveTo>
                <a:lnTo>
                  <a:pt x="5450587" y="0"/>
                </a:lnTo>
                <a:lnTo>
                  <a:pt x="5450587" y="4583154"/>
                </a:lnTo>
                <a:lnTo>
                  <a:pt x="0" y="4583154"/>
                </a:lnTo>
                <a:lnTo>
                  <a:pt x="0" y="0"/>
                </a:lnTo>
                <a:close/>
              </a:path>
            </a:pathLst>
          </a:custGeom>
          <a:blipFill>
            <a:blip r:embed="rId3"/>
            <a:stretch>
              <a:fillRect l="0" t="0" r="0" b="0"/>
            </a:stretch>
          </a:blipFill>
        </p:spPr>
      </p:sp>
      <p:sp>
        <p:nvSpPr>
          <p:cNvPr name="Freeform 4" id="4"/>
          <p:cNvSpPr/>
          <p:nvPr/>
        </p:nvSpPr>
        <p:spPr>
          <a:xfrm flipH="false" flipV="false" rot="0">
            <a:off x="10181617" y="5383192"/>
            <a:ext cx="5750706" cy="4903808"/>
          </a:xfrm>
          <a:custGeom>
            <a:avLst/>
            <a:gdLst/>
            <a:ahLst/>
            <a:cxnLst/>
            <a:rect r="r" b="b" t="t" l="l"/>
            <a:pathLst>
              <a:path h="4903808" w="5750706">
                <a:moveTo>
                  <a:pt x="0" y="0"/>
                </a:moveTo>
                <a:lnTo>
                  <a:pt x="5750706" y="0"/>
                </a:lnTo>
                <a:lnTo>
                  <a:pt x="5750706" y="4903808"/>
                </a:lnTo>
                <a:lnTo>
                  <a:pt x="0" y="4903808"/>
                </a:lnTo>
                <a:lnTo>
                  <a:pt x="0" y="0"/>
                </a:lnTo>
                <a:close/>
              </a:path>
            </a:pathLst>
          </a:custGeom>
          <a:blipFill>
            <a:blip r:embed="rId4"/>
            <a:stretch>
              <a:fillRect l="0" t="0" r="0" b="0"/>
            </a:stretch>
          </a:blipFill>
        </p:spPr>
      </p:sp>
      <p:sp>
        <p:nvSpPr>
          <p:cNvPr name="AutoShape 5" id="5"/>
          <p:cNvSpPr/>
          <p:nvPr/>
        </p:nvSpPr>
        <p:spPr>
          <a:xfrm flipV="true">
            <a:off x="6737796" y="2209600"/>
            <a:ext cx="3443821" cy="2700900"/>
          </a:xfrm>
          <a:prstGeom prst="line">
            <a:avLst/>
          </a:prstGeom>
          <a:ln cap="flat" w="38100">
            <a:solidFill>
              <a:srgbClr val="000000"/>
            </a:solidFill>
            <a:prstDash val="solid"/>
            <a:headEnd type="none" len="sm" w="sm"/>
            <a:tailEnd type="arrow" len="sm" w="med"/>
          </a:ln>
        </p:spPr>
      </p:sp>
      <p:sp>
        <p:nvSpPr>
          <p:cNvPr name="AutoShape 6" id="6"/>
          <p:cNvSpPr/>
          <p:nvPr/>
        </p:nvSpPr>
        <p:spPr>
          <a:xfrm>
            <a:off x="6737796" y="4910499"/>
            <a:ext cx="3443821" cy="2924596"/>
          </a:xfrm>
          <a:prstGeom prst="line">
            <a:avLst/>
          </a:prstGeom>
          <a:ln cap="flat" w="38100">
            <a:solidFill>
              <a:srgbClr val="000000"/>
            </a:solidFill>
            <a:prstDash val="solid"/>
            <a:headEnd type="none" len="sm" w="sm"/>
            <a:tailEnd type="arrow" len="sm" w="med"/>
          </a:ln>
        </p:spPr>
      </p:sp>
      <p:sp>
        <p:nvSpPr>
          <p:cNvPr name="TextBox 7" id="7"/>
          <p:cNvSpPr txBox="true"/>
          <p:nvPr/>
        </p:nvSpPr>
        <p:spPr>
          <a:xfrm rot="0">
            <a:off x="6472851" y="1240206"/>
            <a:ext cx="3973711" cy="547369"/>
          </a:xfrm>
          <a:prstGeom prst="rect">
            <a:avLst/>
          </a:prstGeom>
        </p:spPr>
        <p:txBody>
          <a:bodyPr anchor="t" rtlCol="false" tIns="0" lIns="0" bIns="0" rIns="0">
            <a:spAutoFit/>
          </a:bodyPr>
          <a:lstStyle/>
          <a:p>
            <a:pPr algn="ctr">
              <a:lnSpc>
                <a:spcPts val="4480"/>
              </a:lnSpc>
              <a:spcBef>
                <a:spcPct val="0"/>
              </a:spcBef>
            </a:pPr>
            <a:r>
              <a:rPr lang="en-US" sz="3200">
                <a:solidFill>
                  <a:srgbClr val="000000"/>
                </a:solidFill>
                <a:latin typeface="Lato"/>
              </a:rPr>
              <a:t>One-to-One approach</a:t>
            </a:r>
          </a:p>
        </p:txBody>
      </p:sp>
      <p:sp>
        <p:nvSpPr>
          <p:cNvPr name="TextBox 8" id="8"/>
          <p:cNvSpPr txBox="true"/>
          <p:nvPr/>
        </p:nvSpPr>
        <p:spPr>
          <a:xfrm rot="0">
            <a:off x="6219258" y="8173466"/>
            <a:ext cx="3997821" cy="547369"/>
          </a:xfrm>
          <a:prstGeom prst="rect">
            <a:avLst/>
          </a:prstGeom>
        </p:spPr>
        <p:txBody>
          <a:bodyPr anchor="t" rtlCol="false" tIns="0" lIns="0" bIns="0" rIns="0">
            <a:spAutoFit/>
          </a:bodyPr>
          <a:lstStyle/>
          <a:p>
            <a:pPr algn="ctr">
              <a:lnSpc>
                <a:spcPts val="4480"/>
              </a:lnSpc>
              <a:spcBef>
                <a:spcPct val="0"/>
              </a:spcBef>
            </a:pPr>
            <a:r>
              <a:rPr lang="en-US" sz="3200">
                <a:solidFill>
                  <a:srgbClr val="000000"/>
                </a:solidFill>
                <a:latin typeface="Lato"/>
              </a:rPr>
              <a:t>One-to-Rest approach</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80498" y="886353"/>
            <a:ext cx="15327005" cy="1190625"/>
          </a:xfrm>
          <a:prstGeom prst="rect">
            <a:avLst/>
          </a:prstGeom>
        </p:spPr>
        <p:txBody>
          <a:bodyPr anchor="t" rtlCol="false" tIns="0" lIns="0" bIns="0" rIns="0">
            <a:spAutoFit/>
          </a:bodyPr>
          <a:lstStyle/>
          <a:p>
            <a:pPr algn="ctr">
              <a:lnSpc>
                <a:spcPts val="8400"/>
              </a:lnSpc>
            </a:pPr>
            <a:r>
              <a:rPr lang="en-US" sz="8000" spc="400">
                <a:solidFill>
                  <a:srgbClr val="2B4A9D"/>
                </a:solidFill>
                <a:latin typeface="Poppins ExtraBold"/>
              </a:rPr>
              <a:t>MODEL EVALUATION</a:t>
            </a:r>
          </a:p>
        </p:txBody>
      </p:sp>
      <p:grpSp>
        <p:nvGrpSpPr>
          <p:cNvPr name="Group 3" id="3"/>
          <p:cNvGrpSpPr/>
          <p:nvPr/>
        </p:nvGrpSpPr>
        <p:grpSpPr>
          <a:xfrm rot="0">
            <a:off x="9334500" y="3443894"/>
            <a:ext cx="8953500" cy="6843106"/>
            <a:chOff x="0" y="0"/>
            <a:chExt cx="3266261" cy="2496384"/>
          </a:xfrm>
        </p:grpSpPr>
        <p:sp>
          <p:nvSpPr>
            <p:cNvPr name="Freeform 4" id="4"/>
            <p:cNvSpPr/>
            <p:nvPr/>
          </p:nvSpPr>
          <p:spPr>
            <a:xfrm flipH="false" flipV="false" rot="0">
              <a:off x="0" y="0"/>
              <a:ext cx="3266261" cy="2496383"/>
            </a:xfrm>
            <a:custGeom>
              <a:avLst/>
              <a:gdLst/>
              <a:ahLst/>
              <a:cxnLst/>
              <a:rect r="r" b="b" t="t" l="l"/>
              <a:pathLst>
                <a:path h="2496383" w="3266261">
                  <a:moveTo>
                    <a:pt x="0" y="0"/>
                  </a:moveTo>
                  <a:lnTo>
                    <a:pt x="3266261" y="0"/>
                  </a:lnTo>
                  <a:lnTo>
                    <a:pt x="3266261" y="2496383"/>
                  </a:lnTo>
                  <a:lnTo>
                    <a:pt x="0" y="2496383"/>
                  </a:lnTo>
                  <a:close/>
                </a:path>
              </a:pathLst>
            </a:custGeom>
            <a:solidFill>
              <a:srgbClr val="2B4A9D"/>
            </a:solidFill>
          </p:spPr>
        </p:sp>
      </p:grpSp>
      <p:grpSp>
        <p:nvGrpSpPr>
          <p:cNvPr name="Group 5" id="5"/>
          <p:cNvGrpSpPr/>
          <p:nvPr/>
        </p:nvGrpSpPr>
        <p:grpSpPr>
          <a:xfrm rot="0">
            <a:off x="-654" y="3443894"/>
            <a:ext cx="8909218" cy="6843106"/>
            <a:chOff x="0" y="0"/>
            <a:chExt cx="3266261" cy="2508791"/>
          </a:xfrm>
        </p:grpSpPr>
        <p:sp>
          <p:nvSpPr>
            <p:cNvPr name="Freeform 6" id="6"/>
            <p:cNvSpPr/>
            <p:nvPr/>
          </p:nvSpPr>
          <p:spPr>
            <a:xfrm flipH="false" flipV="false" rot="0">
              <a:off x="0" y="0"/>
              <a:ext cx="3266261" cy="2508791"/>
            </a:xfrm>
            <a:custGeom>
              <a:avLst/>
              <a:gdLst/>
              <a:ahLst/>
              <a:cxnLst/>
              <a:rect r="r" b="b" t="t" l="l"/>
              <a:pathLst>
                <a:path h="2508791" w="3266261">
                  <a:moveTo>
                    <a:pt x="0" y="0"/>
                  </a:moveTo>
                  <a:lnTo>
                    <a:pt x="3266261" y="0"/>
                  </a:lnTo>
                  <a:lnTo>
                    <a:pt x="3266261" y="2508791"/>
                  </a:lnTo>
                  <a:lnTo>
                    <a:pt x="0" y="2508791"/>
                  </a:lnTo>
                  <a:close/>
                </a:path>
              </a:pathLst>
            </a:custGeom>
            <a:solidFill>
              <a:srgbClr val="2B4A9D"/>
            </a:solidFill>
          </p:spPr>
        </p:sp>
      </p:grpSp>
      <p:grpSp>
        <p:nvGrpSpPr>
          <p:cNvPr name="Group 7" id="7"/>
          <p:cNvGrpSpPr/>
          <p:nvPr/>
        </p:nvGrpSpPr>
        <p:grpSpPr>
          <a:xfrm rot="0">
            <a:off x="0" y="0"/>
            <a:ext cx="18288000" cy="417760"/>
            <a:chOff x="0" y="0"/>
            <a:chExt cx="6671512" cy="152400"/>
          </a:xfrm>
        </p:grpSpPr>
        <p:sp>
          <p:nvSpPr>
            <p:cNvPr name="Freeform 8" id="8"/>
            <p:cNvSpPr/>
            <p:nvPr/>
          </p:nvSpPr>
          <p:spPr>
            <a:xfrm flipH="false" flipV="false" rot="0">
              <a:off x="0" y="0"/>
              <a:ext cx="6671512" cy="152400"/>
            </a:xfrm>
            <a:custGeom>
              <a:avLst/>
              <a:gdLst/>
              <a:ahLst/>
              <a:cxnLst/>
              <a:rect r="r" b="b" t="t" l="l"/>
              <a:pathLst>
                <a:path h="152400" w="6671512">
                  <a:moveTo>
                    <a:pt x="0" y="0"/>
                  </a:moveTo>
                  <a:lnTo>
                    <a:pt x="6671512" y="0"/>
                  </a:lnTo>
                  <a:lnTo>
                    <a:pt x="6671512" y="152400"/>
                  </a:lnTo>
                  <a:lnTo>
                    <a:pt x="0" y="152400"/>
                  </a:lnTo>
                  <a:close/>
                </a:path>
              </a:pathLst>
            </a:custGeom>
            <a:solidFill>
              <a:srgbClr val="2B4A9D"/>
            </a:solidFill>
          </p:spPr>
        </p:sp>
      </p:grpSp>
      <p:grpSp>
        <p:nvGrpSpPr>
          <p:cNvPr name="Group 9" id="9"/>
          <p:cNvGrpSpPr/>
          <p:nvPr/>
        </p:nvGrpSpPr>
        <p:grpSpPr>
          <a:xfrm rot="5400000">
            <a:off x="-1963" y="1309"/>
            <a:ext cx="1635964" cy="1633346"/>
            <a:chOff x="0" y="0"/>
            <a:chExt cx="6350000" cy="6339840"/>
          </a:xfrm>
        </p:grpSpPr>
        <p:sp>
          <p:nvSpPr>
            <p:cNvPr name="Freeform 10" id="10"/>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grpSp>
        <p:nvGrpSpPr>
          <p:cNvPr name="Group 11" id="11"/>
          <p:cNvGrpSpPr/>
          <p:nvPr/>
        </p:nvGrpSpPr>
        <p:grpSpPr>
          <a:xfrm rot="-10800000">
            <a:off x="16652690" y="1309"/>
            <a:ext cx="1635964" cy="1633346"/>
            <a:chOff x="0" y="0"/>
            <a:chExt cx="6350000" cy="6339840"/>
          </a:xfrm>
        </p:grpSpPr>
        <p:sp>
          <p:nvSpPr>
            <p:cNvPr name="Freeform 12" id="12"/>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sp>
        <p:nvSpPr>
          <p:cNvPr name="TextBox 13" id="13"/>
          <p:cNvSpPr txBox="true"/>
          <p:nvPr/>
        </p:nvSpPr>
        <p:spPr>
          <a:xfrm rot="0">
            <a:off x="244094" y="4371143"/>
            <a:ext cx="4083695" cy="547370"/>
          </a:xfrm>
          <a:prstGeom prst="rect">
            <a:avLst/>
          </a:prstGeom>
        </p:spPr>
        <p:txBody>
          <a:bodyPr anchor="t" rtlCol="false" tIns="0" lIns="0" bIns="0" rIns="0">
            <a:spAutoFit/>
          </a:bodyPr>
          <a:lstStyle/>
          <a:p>
            <a:pPr algn="ctr">
              <a:lnSpc>
                <a:spcPts val="4480"/>
              </a:lnSpc>
              <a:spcBef>
                <a:spcPct val="0"/>
              </a:spcBef>
            </a:pPr>
            <a:r>
              <a:rPr lang="en-US" sz="3200" spc="320">
                <a:solidFill>
                  <a:srgbClr val="FFFFFF"/>
                </a:solidFill>
                <a:latin typeface="Lato"/>
              </a:rPr>
              <a:t>(a)On training data</a:t>
            </a:r>
          </a:p>
        </p:txBody>
      </p:sp>
      <p:sp>
        <p:nvSpPr>
          <p:cNvPr name="TextBox 14" id="14"/>
          <p:cNvSpPr txBox="true"/>
          <p:nvPr/>
        </p:nvSpPr>
        <p:spPr>
          <a:xfrm rot="0">
            <a:off x="10312815" y="4371143"/>
            <a:ext cx="3930700" cy="547370"/>
          </a:xfrm>
          <a:prstGeom prst="rect">
            <a:avLst/>
          </a:prstGeom>
        </p:spPr>
        <p:txBody>
          <a:bodyPr anchor="t" rtlCol="false" tIns="0" lIns="0" bIns="0" rIns="0">
            <a:spAutoFit/>
          </a:bodyPr>
          <a:lstStyle/>
          <a:p>
            <a:pPr algn="ctr">
              <a:lnSpc>
                <a:spcPts val="4480"/>
              </a:lnSpc>
              <a:spcBef>
                <a:spcPct val="0"/>
              </a:spcBef>
            </a:pPr>
            <a:r>
              <a:rPr lang="en-US" sz="3200" spc="320">
                <a:solidFill>
                  <a:srgbClr val="FFFFFF"/>
                </a:solidFill>
                <a:latin typeface="Lato"/>
              </a:rPr>
              <a:t>(b)On testing data</a:t>
            </a:r>
          </a:p>
        </p:txBody>
      </p:sp>
      <p:sp>
        <p:nvSpPr>
          <p:cNvPr name="Freeform 15" id="15"/>
          <p:cNvSpPr/>
          <p:nvPr/>
        </p:nvSpPr>
        <p:spPr>
          <a:xfrm flipH="false" flipV="false" rot="0">
            <a:off x="9490925" y="5527477"/>
            <a:ext cx="8640651" cy="3598920"/>
          </a:xfrm>
          <a:custGeom>
            <a:avLst/>
            <a:gdLst/>
            <a:ahLst/>
            <a:cxnLst/>
            <a:rect r="r" b="b" t="t" l="l"/>
            <a:pathLst>
              <a:path h="3598920" w="8640651">
                <a:moveTo>
                  <a:pt x="0" y="0"/>
                </a:moveTo>
                <a:lnTo>
                  <a:pt x="8640650" y="0"/>
                </a:lnTo>
                <a:lnTo>
                  <a:pt x="8640650" y="3598920"/>
                </a:lnTo>
                <a:lnTo>
                  <a:pt x="0" y="3598920"/>
                </a:lnTo>
                <a:lnTo>
                  <a:pt x="0" y="0"/>
                </a:lnTo>
                <a:close/>
              </a:path>
            </a:pathLst>
          </a:custGeom>
          <a:blipFill>
            <a:blip r:embed="rId2"/>
            <a:stretch>
              <a:fillRect l="0" t="0" r="0" b="0"/>
            </a:stretch>
          </a:blipFill>
        </p:spPr>
      </p:sp>
      <p:sp>
        <p:nvSpPr>
          <p:cNvPr name="Freeform 16" id="16"/>
          <p:cNvSpPr/>
          <p:nvPr/>
        </p:nvSpPr>
        <p:spPr>
          <a:xfrm flipH="false" flipV="false" rot="0">
            <a:off x="-654" y="5527477"/>
            <a:ext cx="8640651" cy="3730823"/>
          </a:xfrm>
          <a:custGeom>
            <a:avLst/>
            <a:gdLst/>
            <a:ahLst/>
            <a:cxnLst/>
            <a:rect r="r" b="b" t="t" l="l"/>
            <a:pathLst>
              <a:path h="3730823" w="8640651">
                <a:moveTo>
                  <a:pt x="0" y="0"/>
                </a:moveTo>
                <a:lnTo>
                  <a:pt x="8640651" y="0"/>
                </a:lnTo>
                <a:lnTo>
                  <a:pt x="8640651" y="3730823"/>
                </a:lnTo>
                <a:lnTo>
                  <a:pt x="0" y="3730823"/>
                </a:lnTo>
                <a:lnTo>
                  <a:pt x="0" y="0"/>
                </a:lnTo>
                <a:close/>
              </a:path>
            </a:pathLst>
          </a:custGeom>
          <a:blipFill>
            <a:blip r:embed="rId3"/>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334500" y="1866900"/>
            <a:ext cx="8953500" cy="8420100"/>
            <a:chOff x="0" y="0"/>
            <a:chExt cx="3266261" cy="3071675"/>
          </a:xfrm>
        </p:grpSpPr>
        <p:sp>
          <p:nvSpPr>
            <p:cNvPr name="Freeform 3" id="3"/>
            <p:cNvSpPr/>
            <p:nvPr/>
          </p:nvSpPr>
          <p:spPr>
            <a:xfrm flipH="false" flipV="false" rot="0">
              <a:off x="0" y="0"/>
              <a:ext cx="3266261" cy="3071675"/>
            </a:xfrm>
            <a:custGeom>
              <a:avLst/>
              <a:gdLst/>
              <a:ahLst/>
              <a:cxnLst/>
              <a:rect r="r" b="b" t="t" l="l"/>
              <a:pathLst>
                <a:path h="3071675" w="3266261">
                  <a:moveTo>
                    <a:pt x="0" y="0"/>
                  </a:moveTo>
                  <a:lnTo>
                    <a:pt x="3266261" y="0"/>
                  </a:lnTo>
                  <a:lnTo>
                    <a:pt x="3266261" y="3071675"/>
                  </a:lnTo>
                  <a:lnTo>
                    <a:pt x="0" y="3071675"/>
                  </a:lnTo>
                  <a:close/>
                </a:path>
              </a:pathLst>
            </a:custGeom>
            <a:solidFill>
              <a:srgbClr val="2B4A9D"/>
            </a:solidFill>
          </p:spPr>
        </p:sp>
      </p:grpSp>
      <p:grpSp>
        <p:nvGrpSpPr>
          <p:cNvPr name="Group 4" id="4"/>
          <p:cNvGrpSpPr/>
          <p:nvPr/>
        </p:nvGrpSpPr>
        <p:grpSpPr>
          <a:xfrm rot="0">
            <a:off x="0" y="1866900"/>
            <a:ext cx="8953500" cy="8420100"/>
            <a:chOff x="0" y="0"/>
            <a:chExt cx="3266261" cy="3071675"/>
          </a:xfrm>
        </p:grpSpPr>
        <p:sp>
          <p:nvSpPr>
            <p:cNvPr name="Freeform 5" id="5"/>
            <p:cNvSpPr/>
            <p:nvPr/>
          </p:nvSpPr>
          <p:spPr>
            <a:xfrm flipH="false" flipV="false" rot="0">
              <a:off x="0" y="0"/>
              <a:ext cx="3266261" cy="3071675"/>
            </a:xfrm>
            <a:custGeom>
              <a:avLst/>
              <a:gdLst/>
              <a:ahLst/>
              <a:cxnLst/>
              <a:rect r="r" b="b" t="t" l="l"/>
              <a:pathLst>
                <a:path h="3071675" w="3266261">
                  <a:moveTo>
                    <a:pt x="0" y="0"/>
                  </a:moveTo>
                  <a:lnTo>
                    <a:pt x="3266261" y="0"/>
                  </a:lnTo>
                  <a:lnTo>
                    <a:pt x="3266261" y="3071675"/>
                  </a:lnTo>
                  <a:lnTo>
                    <a:pt x="0" y="3071675"/>
                  </a:lnTo>
                  <a:close/>
                </a:path>
              </a:pathLst>
            </a:custGeom>
            <a:solidFill>
              <a:srgbClr val="2B4A9D"/>
            </a:solidFill>
          </p:spPr>
        </p:sp>
      </p:grpSp>
      <p:sp>
        <p:nvSpPr>
          <p:cNvPr name="TextBox 6" id="6"/>
          <p:cNvSpPr txBox="true"/>
          <p:nvPr/>
        </p:nvSpPr>
        <p:spPr>
          <a:xfrm rot="0">
            <a:off x="9449783" y="1110781"/>
            <a:ext cx="8187378" cy="523875"/>
          </a:xfrm>
          <a:prstGeom prst="rect">
            <a:avLst/>
          </a:prstGeom>
        </p:spPr>
        <p:txBody>
          <a:bodyPr anchor="t" rtlCol="false" tIns="0" lIns="0" bIns="0" rIns="0">
            <a:spAutoFit/>
          </a:bodyPr>
          <a:lstStyle/>
          <a:p>
            <a:pPr>
              <a:lnSpc>
                <a:spcPts val="4200"/>
              </a:lnSpc>
            </a:pPr>
            <a:r>
              <a:rPr lang="en-US" sz="3000" spc="300">
                <a:solidFill>
                  <a:srgbClr val="2B4A9D"/>
                </a:solidFill>
                <a:latin typeface="Lato"/>
              </a:rPr>
              <a:t>(c). Precision recall curve</a:t>
            </a:r>
          </a:p>
        </p:txBody>
      </p:sp>
      <p:grpSp>
        <p:nvGrpSpPr>
          <p:cNvPr name="Group 7" id="7"/>
          <p:cNvGrpSpPr/>
          <p:nvPr/>
        </p:nvGrpSpPr>
        <p:grpSpPr>
          <a:xfrm rot="0">
            <a:off x="0" y="0"/>
            <a:ext cx="18288000" cy="417760"/>
            <a:chOff x="0" y="0"/>
            <a:chExt cx="6671512" cy="152400"/>
          </a:xfrm>
        </p:grpSpPr>
        <p:sp>
          <p:nvSpPr>
            <p:cNvPr name="Freeform 8" id="8"/>
            <p:cNvSpPr/>
            <p:nvPr/>
          </p:nvSpPr>
          <p:spPr>
            <a:xfrm flipH="false" flipV="false" rot="0">
              <a:off x="0" y="0"/>
              <a:ext cx="6671512" cy="152400"/>
            </a:xfrm>
            <a:custGeom>
              <a:avLst/>
              <a:gdLst/>
              <a:ahLst/>
              <a:cxnLst/>
              <a:rect r="r" b="b" t="t" l="l"/>
              <a:pathLst>
                <a:path h="152400" w="6671512">
                  <a:moveTo>
                    <a:pt x="0" y="0"/>
                  </a:moveTo>
                  <a:lnTo>
                    <a:pt x="6671512" y="0"/>
                  </a:lnTo>
                  <a:lnTo>
                    <a:pt x="6671512" y="152400"/>
                  </a:lnTo>
                  <a:lnTo>
                    <a:pt x="0" y="152400"/>
                  </a:lnTo>
                  <a:close/>
                </a:path>
              </a:pathLst>
            </a:custGeom>
            <a:solidFill>
              <a:srgbClr val="2B4A9D"/>
            </a:solidFill>
          </p:spPr>
        </p:sp>
      </p:grpSp>
      <p:grpSp>
        <p:nvGrpSpPr>
          <p:cNvPr name="Group 9" id="9"/>
          <p:cNvGrpSpPr/>
          <p:nvPr/>
        </p:nvGrpSpPr>
        <p:grpSpPr>
          <a:xfrm rot="5400000">
            <a:off x="-1963" y="1309"/>
            <a:ext cx="1635964" cy="1633346"/>
            <a:chOff x="0" y="0"/>
            <a:chExt cx="6350000" cy="6339840"/>
          </a:xfrm>
        </p:grpSpPr>
        <p:sp>
          <p:nvSpPr>
            <p:cNvPr name="Freeform 10" id="10"/>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grpSp>
        <p:nvGrpSpPr>
          <p:cNvPr name="Group 11" id="11"/>
          <p:cNvGrpSpPr/>
          <p:nvPr/>
        </p:nvGrpSpPr>
        <p:grpSpPr>
          <a:xfrm rot="-10800000">
            <a:off x="16652690" y="1309"/>
            <a:ext cx="1635964" cy="1633346"/>
            <a:chOff x="0" y="0"/>
            <a:chExt cx="6350000" cy="6339840"/>
          </a:xfrm>
        </p:grpSpPr>
        <p:sp>
          <p:nvSpPr>
            <p:cNvPr name="Freeform 12" id="12"/>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sp>
        <p:nvSpPr>
          <p:cNvPr name="TextBox 13" id="13"/>
          <p:cNvSpPr txBox="true"/>
          <p:nvPr/>
        </p:nvSpPr>
        <p:spPr>
          <a:xfrm rot="0">
            <a:off x="1028700" y="1110781"/>
            <a:ext cx="4315718" cy="523875"/>
          </a:xfrm>
          <a:prstGeom prst="rect">
            <a:avLst/>
          </a:prstGeom>
        </p:spPr>
        <p:txBody>
          <a:bodyPr anchor="t" rtlCol="false" tIns="0" lIns="0" bIns="0" rIns="0">
            <a:spAutoFit/>
          </a:bodyPr>
          <a:lstStyle/>
          <a:p>
            <a:pPr algn="ctr">
              <a:lnSpc>
                <a:spcPts val="4200"/>
              </a:lnSpc>
              <a:spcBef>
                <a:spcPct val="0"/>
              </a:spcBef>
            </a:pPr>
            <a:r>
              <a:rPr lang="en-US" sz="3000" spc="300">
                <a:solidFill>
                  <a:srgbClr val="2B4A9D"/>
                </a:solidFill>
                <a:latin typeface="Lato"/>
              </a:rPr>
              <a:t>(b). Confusion Matrix</a:t>
            </a:r>
          </a:p>
        </p:txBody>
      </p:sp>
      <p:sp>
        <p:nvSpPr>
          <p:cNvPr name="Freeform 14" id="14"/>
          <p:cNvSpPr/>
          <p:nvPr/>
        </p:nvSpPr>
        <p:spPr>
          <a:xfrm flipH="false" flipV="false" rot="0">
            <a:off x="816019" y="2397964"/>
            <a:ext cx="7136578" cy="7570559"/>
          </a:xfrm>
          <a:custGeom>
            <a:avLst/>
            <a:gdLst/>
            <a:ahLst/>
            <a:cxnLst/>
            <a:rect r="r" b="b" t="t" l="l"/>
            <a:pathLst>
              <a:path h="7570559" w="7136578">
                <a:moveTo>
                  <a:pt x="0" y="0"/>
                </a:moveTo>
                <a:lnTo>
                  <a:pt x="7136578" y="0"/>
                </a:lnTo>
                <a:lnTo>
                  <a:pt x="7136578" y="7570559"/>
                </a:lnTo>
                <a:lnTo>
                  <a:pt x="0" y="7570559"/>
                </a:lnTo>
                <a:lnTo>
                  <a:pt x="0" y="0"/>
                </a:lnTo>
                <a:close/>
              </a:path>
            </a:pathLst>
          </a:custGeom>
          <a:blipFill>
            <a:blip r:embed="rId2"/>
            <a:stretch>
              <a:fillRect l="0" t="0" r="0" b="0"/>
            </a:stretch>
          </a:blipFill>
        </p:spPr>
      </p:sp>
      <p:sp>
        <p:nvSpPr>
          <p:cNvPr name="Freeform 15" id="15"/>
          <p:cNvSpPr/>
          <p:nvPr/>
        </p:nvSpPr>
        <p:spPr>
          <a:xfrm flipH="false" flipV="false" rot="0">
            <a:off x="9624740" y="2935374"/>
            <a:ext cx="8373019" cy="5894078"/>
          </a:xfrm>
          <a:custGeom>
            <a:avLst/>
            <a:gdLst/>
            <a:ahLst/>
            <a:cxnLst/>
            <a:rect r="r" b="b" t="t" l="l"/>
            <a:pathLst>
              <a:path h="5894078" w="8373019">
                <a:moveTo>
                  <a:pt x="0" y="0"/>
                </a:moveTo>
                <a:lnTo>
                  <a:pt x="8373020" y="0"/>
                </a:lnTo>
                <a:lnTo>
                  <a:pt x="8373020" y="5894078"/>
                </a:lnTo>
                <a:lnTo>
                  <a:pt x="0" y="5894078"/>
                </a:lnTo>
                <a:lnTo>
                  <a:pt x="0" y="0"/>
                </a:lnTo>
                <a:close/>
              </a:path>
            </a:pathLst>
          </a:custGeom>
          <a:blipFill>
            <a:blip r:embed="rId3"/>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80498" y="886353"/>
            <a:ext cx="15327005" cy="1005843"/>
          </a:xfrm>
          <a:prstGeom prst="rect">
            <a:avLst/>
          </a:prstGeom>
        </p:spPr>
        <p:txBody>
          <a:bodyPr anchor="t" rtlCol="false" tIns="0" lIns="0" bIns="0" rIns="0">
            <a:spAutoFit/>
          </a:bodyPr>
          <a:lstStyle/>
          <a:p>
            <a:pPr algn="ctr">
              <a:lnSpc>
                <a:spcPts val="7140"/>
              </a:lnSpc>
            </a:pPr>
            <a:r>
              <a:rPr lang="en-US" sz="6800" spc="340">
                <a:solidFill>
                  <a:srgbClr val="2B4A9D"/>
                </a:solidFill>
                <a:latin typeface="Poppins ExtraBold"/>
              </a:rPr>
              <a:t>COMPARISON BETWEEN ALL</a:t>
            </a:r>
          </a:p>
        </p:txBody>
      </p:sp>
      <p:grpSp>
        <p:nvGrpSpPr>
          <p:cNvPr name="Group 3" id="3"/>
          <p:cNvGrpSpPr/>
          <p:nvPr/>
        </p:nvGrpSpPr>
        <p:grpSpPr>
          <a:xfrm rot="0">
            <a:off x="9334500" y="2476500"/>
            <a:ext cx="8953500" cy="7810500"/>
            <a:chOff x="0" y="0"/>
            <a:chExt cx="3266261" cy="2849292"/>
          </a:xfrm>
        </p:grpSpPr>
        <p:sp>
          <p:nvSpPr>
            <p:cNvPr name="Freeform 4" id="4"/>
            <p:cNvSpPr/>
            <p:nvPr/>
          </p:nvSpPr>
          <p:spPr>
            <a:xfrm flipH="false" flipV="false" rot="0">
              <a:off x="0" y="0"/>
              <a:ext cx="3266261" cy="2849292"/>
            </a:xfrm>
            <a:custGeom>
              <a:avLst/>
              <a:gdLst/>
              <a:ahLst/>
              <a:cxnLst/>
              <a:rect r="r" b="b" t="t" l="l"/>
              <a:pathLst>
                <a:path h="2849292" w="3266261">
                  <a:moveTo>
                    <a:pt x="0" y="0"/>
                  </a:moveTo>
                  <a:lnTo>
                    <a:pt x="3266261" y="0"/>
                  </a:lnTo>
                  <a:lnTo>
                    <a:pt x="3266261" y="2849292"/>
                  </a:lnTo>
                  <a:lnTo>
                    <a:pt x="0" y="2849292"/>
                  </a:lnTo>
                  <a:close/>
                </a:path>
              </a:pathLst>
            </a:custGeom>
            <a:solidFill>
              <a:srgbClr val="2B4A9D"/>
            </a:solidFill>
          </p:spPr>
        </p:sp>
      </p:grpSp>
      <p:grpSp>
        <p:nvGrpSpPr>
          <p:cNvPr name="Group 5" id="5"/>
          <p:cNvGrpSpPr/>
          <p:nvPr/>
        </p:nvGrpSpPr>
        <p:grpSpPr>
          <a:xfrm rot="0">
            <a:off x="0" y="2476500"/>
            <a:ext cx="8953500" cy="7810500"/>
            <a:chOff x="0" y="0"/>
            <a:chExt cx="3266261" cy="2849292"/>
          </a:xfrm>
        </p:grpSpPr>
        <p:sp>
          <p:nvSpPr>
            <p:cNvPr name="Freeform 6" id="6"/>
            <p:cNvSpPr/>
            <p:nvPr/>
          </p:nvSpPr>
          <p:spPr>
            <a:xfrm flipH="false" flipV="false" rot="0">
              <a:off x="0" y="0"/>
              <a:ext cx="3266261" cy="2849292"/>
            </a:xfrm>
            <a:custGeom>
              <a:avLst/>
              <a:gdLst/>
              <a:ahLst/>
              <a:cxnLst/>
              <a:rect r="r" b="b" t="t" l="l"/>
              <a:pathLst>
                <a:path h="2849292" w="3266261">
                  <a:moveTo>
                    <a:pt x="0" y="0"/>
                  </a:moveTo>
                  <a:lnTo>
                    <a:pt x="3266261" y="0"/>
                  </a:lnTo>
                  <a:lnTo>
                    <a:pt x="3266261" y="2849292"/>
                  </a:lnTo>
                  <a:lnTo>
                    <a:pt x="0" y="2849292"/>
                  </a:lnTo>
                  <a:close/>
                </a:path>
              </a:pathLst>
            </a:custGeom>
            <a:solidFill>
              <a:srgbClr val="2B4A9D"/>
            </a:solidFill>
          </p:spPr>
        </p:sp>
      </p:grpSp>
      <p:grpSp>
        <p:nvGrpSpPr>
          <p:cNvPr name="Group 7" id="7"/>
          <p:cNvGrpSpPr/>
          <p:nvPr/>
        </p:nvGrpSpPr>
        <p:grpSpPr>
          <a:xfrm rot="0">
            <a:off x="0" y="0"/>
            <a:ext cx="18288000" cy="417760"/>
            <a:chOff x="0" y="0"/>
            <a:chExt cx="6671512" cy="152400"/>
          </a:xfrm>
        </p:grpSpPr>
        <p:sp>
          <p:nvSpPr>
            <p:cNvPr name="Freeform 8" id="8"/>
            <p:cNvSpPr/>
            <p:nvPr/>
          </p:nvSpPr>
          <p:spPr>
            <a:xfrm flipH="false" flipV="false" rot="0">
              <a:off x="0" y="0"/>
              <a:ext cx="6671512" cy="152400"/>
            </a:xfrm>
            <a:custGeom>
              <a:avLst/>
              <a:gdLst/>
              <a:ahLst/>
              <a:cxnLst/>
              <a:rect r="r" b="b" t="t" l="l"/>
              <a:pathLst>
                <a:path h="152400" w="6671512">
                  <a:moveTo>
                    <a:pt x="0" y="0"/>
                  </a:moveTo>
                  <a:lnTo>
                    <a:pt x="6671512" y="0"/>
                  </a:lnTo>
                  <a:lnTo>
                    <a:pt x="6671512" y="152400"/>
                  </a:lnTo>
                  <a:lnTo>
                    <a:pt x="0" y="152400"/>
                  </a:lnTo>
                  <a:close/>
                </a:path>
              </a:pathLst>
            </a:custGeom>
            <a:solidFill>
              <a:srgbClr val="2B4A9D"/>
            </a:solidFill>
          </p:spPr>
        </p:sp>
      </p:grpSp>
      <p:grpSp>
        <p:nvGrpSpPr>
          <p:cNvPr name="Group 9" id="9"/>
          <p:cNvGrpSpPr/>
          <p:nvPr/>
        </p:nvGrpSpPr>
        <p:grpSpPr>
          <a:xfrm rot="5400000">
            <a:off x="-1963" y="1309"/>
            <a:ext cx="1635964" cy="1633346"/>
            <a:chOff x="0" y="0"/>
            <a:chExt cx="6350000" cy="6339840"/>
          </a:xfrm>
        </p:grpSpPr>
        <p:sp>
          <p:nvSpPr>
            <p:cNvPr name="Freeform 10" id="10"/>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grpSp>
        <p:nvGrpSpPr>
          <p:cNvPr name="Group 11" id="11"/>
          <p:cNvGrpSpPr/>
          <p:nvPr/>
        </p:nvGrpSpPr>
        <p:grpSpPr>
          <a:xfrm rot="-10800000">
            <a:off x="16652690" y="1309"/>
            <a:ext cx="1635964" cy="1633346"/>
            <a:chOff x="0" y="0"/>
            <a:chExt cx="6350000" cy="6339840"/>
          </a:xfrm>
        </p:grpSpPr>
        <p:sp>
          <p:nvSpPr>
            <p:cNvPr name="Freeform 12" id="12"/>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sp>
        <p:nvSpPr>
          <p:cNvPr name="Freeform 13" id="13"/>
          <p:cNvSpPr/>
          <p:nvPr/>
        </p:nvSpPr>
        <p:spPr>
          <a:xfrm flipH="false" flipV="false" rot="0">
            <a:off x="291440" y="4258258"/>
            <a:ext cx="7655235" cy="5324677"/>
          </a:xfrm>
          <a:custGeom>
            <a:avLst/>
            <a:gdLst/>
            <a:ahLst/>
            <a:cxnLst/>
            <a:rect r="r" b="b" t="t" l="l"/>
            <a:pathLst>
              <a:path h="5324677" w="7655235">
                <a:moveTo>
                  <a:pt x="0" y="0"/>
                </a:moveTo>
                <a:lnTo>
                  <a:pt x="7655235" y="0"/>
                </a:lnTo>
                <a:lnTo>
                  <a:pt x="7655235" y="5324677"/>
                </a:lnTo>
                <a:lnTo>
                  <a:pt x="0" y="5324677"/>
                </a:lnTo>
                <a:lnTo>
                  <a:pt x="0" y="0"/>
                </a:lnTo>
                <a:close/>
              </a:path>
            </a:pathLst>
          </a:custGeom>
          <a:blipFill>
            <a:blip r:embed="rId2"/>
            <a:stretch>
              <a:fillRect l="0" t="0" r="0" b="0"/>
            </a:stretch>
          </a:blipFill>
        </p:spPr>
      </p:sp>
      <p:sp>
        <p:nvSpPr>
          <p:cNvPr name="Freeform 14" id="14"/>
          <p:cNvSpPr/>
          <p:nvPr/>
        </p:nvSpPr>
        <p:spPr>
          <a:xfrm flipH="false" flipV="false" rot="0">
            <a:off x="9815437" y="4258258"/>
            <a:ext cx="7655235" cy="5324677"/>
          </a:xfrm>
          <a:custGeom>
            <a:avLst/>
            <a:gdLst/>
            <a:ahLst/>
            <a:cxnLst/>
            <a:rect r="r" b="b" t="t" l="l"/>
            <a:pathLst>
              <a:path h="5324677" w="7655235">
                <a:moveTo>
                  <a:pt x="0" y="0"/>
                </a:moveTo>
                <a:lnTo>
                  <a:pt x="7655235" y="0"/>
                </a:lnTo>
                <a:lnTo>
                  <a:pt x="7655235" y="5324677"/>
                </a:lnTo>
                <a:lnTo>
                  <a:pt x="0" y="5324677"/>
                </a:lnTo>
                <a:lnTo>
                  <a:pt x="0" y="0"/>
                </a:lnTo>
                <a:close/>
              </a:path>
            </a:pathLst>
          </a:custGeom>
          <a:blipFill>
            <a:blip r:embed="rId3"/>
            <a:stretch>
              <a:fillRect l="0" t="0" r="0" b="0"/>
            </a:stretch>
          </a:blipFill>
        </p:spPr>
      </p:sp>
      <p:sp>
        <p:nvSpPr>
          <p:cNvPr name="TextBox 15" id="15"/>
          <p:cNvSpPr txBox="true"/>
          <p:nvPr/>
        </p:nvSpPr>
        <p:spPr>
          <a:xfrm rot="0">
            <a:off x="9717561" y="2911125"/>
            <a:ext cx="8187378" cy="513080"/>
          </a:xfrm>
          <a:prstGeom prst="rect">
            <a:avLst/>
          </a:prstGeom>
        </p:spPr>
        <p:txBody>
          <a:bodyPr anchor="t" rtlCol="false" tIns="0" lIns="0" bIns="0" rIns="0">
            <a:spAutoFit/>
          </a:bodyPr>
          <a:lstStyle/>
          <a:p>
            <a:pPr>
              <a:lnSpc>
                <a:spcPts val="4000"/>
              </a:lnSpc>
            </a:pPr>
            <a:r>
              <a:rPr lang="en-US" sz="3200" spc="160">
                <a:solidFill>
                  <a:srgbClr val="FFFFFF"/>
                </a:solidFill>
                <a:latin typeface="Lato Italics"/>
              </a:rPr>
              <a:t>(b)On training data</a:t>
            </a:r>
          </a:p>
        </p:txBody>
      </p:sp>
      <p:sp>
        <p:nvSpPr>
          <p:cNvPr name="TextBox 16" id="16"/>
          <p:cNvSpPr txBox="true"/>
          <p:nvPr/>
        </p:nvSpPr>
        <p:spPr>
          <a:xfrm rot="0">
            <a:off x="291440" y="2902235"/>
            <a:ext cx="8187378" cy="521970"/>
          </a:xfrm>
          <a:prstGeom prst="rect">
            <a:avLst/>
          </a:prstGeom>
        </p:spPr>
        <p:txBody>
          <a:bodyPr anchor="t" rtlCol="false" tIns="0" lIns="0" bIns="0" rIns="0">
            <a:spAutoFit/>
          </a:bodyPr>
          <a:lstStyle/>
          <a:p>
            <a:pPr>
              <a:lnSpc>
                <a:spcPts val="4125"/>
              </a:lnSpc>
            </a:pPr>
            <a:r>
              <a:rPr lang="en-US" sz="3300" spc="165">
                <a:solidFill>
                  <a:srgbClr val="FFFFFF"/>
                </a:solidFill>
                <a:latin typeface="Lato Italics"/>
              </a:rPr>
              <a:t>(a)On testing data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700000">
            <a:off x="15004959" y="1860459"/>
            <a:ext cx="6566081" cy="6566081"/>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4" id="4"/>
          <p:cNvGrpSpPr/>
          <p:nvPr/>
        </p:nvGrpSpPr>
        <p:grpSpPr>
          <a:xfrm rot="2700000">
            <a:off x="15361560" y="2217060"/>
            <a:ext cx="5852880" cy="5852880"/>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6" id="6"/>
          <p:cNvGrpSpPr/>
          <p:nvPr/>
        </p:nvGrpSpPr>
        <p:grpSpPr>
          <a:xfrm rot="2700000">
            <a:off x="11143419" y="8043030"/>
            <a:ext cx="6164339" cy="6164339"/>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8" id="8"/>
          <p:cNvGrpSpPr/>
          <p:nvPr/>
        </p:nvGrpSpPr>
        <p:grpSpPr>
          <a:xfrm rot="2700000">
            <a:off x="11143419" y="-3920369"/>
            <a:ext cx="6164339" cy="6164339"/>
            <a:chOff x="0" y="0"/>
            <a:chExt cx="1913890" cy="1913890"/>
          </a:xfrm>
        </p:grpSpPr>
        <p:sp>
          <p:nvSpPr>
            <p:cNvPr name="Freeform 9" id="9"/>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a:grpSpLocks noChangeAspect="true"/>
          </p:cNvGrpSpPr>
          <p:nvPr/>
        </p:nvGrpSpPr>
        <p:grpSpPr>
          <a:xfrm rot="0">
            <a:off x="12636821" y="2306748"/>
            <a:ext cx="3963020" cy="5276243"/>
            <a:chOff x="0" y="0"/>
            <a:chExt cx="3663950" cy="4878070"/>
          </a:xfrm>
        </p:grpSpPr>
        <p:sp>
          <p:nvSpPr>
            <p:cNvPr name="Freeform 11" id="11"/>
            <p:cNvSpPr/>
            <p:nvPr/>
          </p:nvSpPr>
          <p:spPr>
            <a:xfrm flipH="false" flipV="false" rot="0">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2"/>
              <a:stretch>
                <a:fillRect l="-17159" t="0" r="-17159" b="0"/>
              </a:stretch>
            </a:blipFill>
          </p:spPr>
        </p:sp>
        <p:sp>
          <p:nvSpPr>
            <p:cNvPr name="Freeform 12" id="12"/>
            <p:cNvSpPr/>
            <p:nvPr/>
          </p:nvSpPr>
          <p:spPr>
            <a:xfrm flipH="false" flipV="false" rot="0">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sp>
        <p:nvSpPr>
          <p:cNvPr name="TextBox 13" id="13"/>
          <p:cNvSpPr txBox="true"/>
          <p:nvPr/>
        </p:nvSpPr>
        <p:spPr>
          <a:xfrm rot="0">
            <a:off x="1028700" y="1057275"/>
            <a:ext cx="9135755" cy="853444"/>
          </a:xfrm>
          <a:prstGeom prst="rect">
            <a:avLst/>
          </a:prstGeom>
        </p:spPr>
        <p:txBody>
          <a:bodyPr anchor="t" rtlCol="false" tIns="0" lIns="0" bIns="0" rIns="0">
            <a:spAutoFit/>
          </a:bodyPr>
          <a:lstStyle/>
          <a:p>
            <a:pPr algn="ctr">
              <a:lnSpc>
                <a:spcPts val="6090"/>
              </a:lnSpc>
            </a:pPr>
            <a:r>
              <a:rPr lang="en-US" sz="5800" spc="272">
                <a:solidFill>
                  <a:srgbClr val="2B4A9D"/>
                </a:solidFill>
                <a:latin typeface="Poppins ExtraBold"/>
              </a:rPr>
              <a:t>SENTIMENT ANALYSIS</a:t>
            </a:r>
          </a:p>
        </p:txBody>
      </p:sp>
      <p:grpSp>
        <p:nvGrpSpPr>
          <p:cNvPr name="Group 14" id="14"/>
          <p:cNvGrpSpPr/>
          <p:nvPr/>
        </p:nvGrpSpPr>
        <p:grpSpPr>
          <a:xfrm rot="5400000">
            <a:off x="-1309" y="1309"/>
            <a:ext cx="1635964" cy="1633346"/>
            <a:chOff x="0" y="0"/>
            <a:chExt cx="6350000" cy="6339840"/>
          </a:xfrm>
        </p:grpSpPr>
        <p:sp>
          <p:nvSpPr>
            <p:cNvPr name="Freeform 15" id="15"/>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sp>
        <p:nvSpPr>
          <p:cNvPr name="TextBox 16" id="16"/>
          <p:cNvSpPr txBox="true"/>
          <p:nvPr/>
        </p:nvSpPr>
        <p:spPr>
          <a:xfrm rot="0">
            <a:off x="1028700" y="2791917"/>
            <a:ext cx="9135755" cy="4791075"/>
          </a:xfrm>
          <a:prstGeom prst="rect">
            <a:avLst/>
          </a:prstGeom>
        </p:spPr>
        <p:txBody>
          <a:bodyPr anchor="t" rtlCol="false" tIns="0" lIns="0" bIns="0" rIns="0">
            <a:spAutoFit/>
          </a:bodyPr>
          <a:lstStyle/>
          <a:p>
            <a:pPr>
              <a:lnSpc>
                <a:spcPts val="4200"/>
              </a:lnSpc>
            </a:pPr>
            <a:r>
              <a:rPr lang="en-US" sz="3000" spc="300">
                <a:solidFill>
                  <a:srgbClr val="000000"/>
                </a:solidFill>
                <a:latin typeface="Lato"/>
              </a:rPr>
              <a:t>Senti ment analysis is the process of determining the sentiment behind the tweets, whether a piece of written tweet is </a:t>
            </a:r>
            <a:r>
              <a:rPr lang="en-US" sz="3000" spc="300">
                <a:solidFill>
                  <a:srgbClr val="000000"/>
                </a:solidFill>
                <a:latin typeface="Lato Bold"/>
              </a:rPr>
              <a:t>positive</a:t>
            </a:r>
            <a:r>
              <a:rPr lang="en-US" sz="3000" spc="300">
                <a:solidFill>
                  <a:srgbClr val="000000"/>
                </a:solidFill>
                <a:latin typeface="Lato"/>
              </a:rPr>
              <a:t>, </a:t>
            </a:r>
            <a:r>
              <a:rPr lang="en-US" sz="3000" spc="300">
                <a:solidFill>
                  <a:srgbClr val="000000"/>
                </a:solidFill>
                <a:latin typeface="Lato Bold"/>
              </a:rPr>
              <a:t>neutral</a:t>
            </a:r>
            <a:r>
              <a:rPr lang="en-US" sz="3000" spc="300">
                <a:solidFill>
                  <a:srgbClr val="000000"/>
                </a:solidFill>
                <a:latin typeface="Lato"/>
              </a:rPr>
              <a:t> or </a:t>
            </a:r>
            <a:r>
              <a:rPr lang="en-US" sz="3000" spc="300">
                <a:solidFill>
                  <a:srgbClr val="000000"/>
                </a:solidFill>
                <a:latin typeface="Lato Bold"/>
              </a:rPr>
              <a:t>negative</a:t>
            </a:r>
            <a:r>
              <a:rPr lang="en-US" sz="3000" spc="300">
                <a:solidFill>
                  <a:srgbClr val="000000"/>
                </a:solidFill>
                <a:latin typeface="Lato"/>
              </a:rPr>
              <a:t>. it's also called opinion mining.</a:t>
            </a:r>
          </a:p>
          <a:p>
            <a:pPr>
              <a:lnSpc>
                <a:spcPts val="4200"/>
              </a:lnSpc>
            </a:pPr>
            <a:r>
              <a:rPr lang="en-US" sz="3000" spc="300">
                <a:solidFill>
                  <a:srgbClr val="000000"/>
                </a:solidFill>
                <a:latin typeface="Lato"/>
              </a:rPr>
              <a:t>it's a really useful analysis since we could possibly determine the overall opinion about a selling object, or predict stock markets for the given company.</a:t>
            </a:r>
          </a:p>
        </p:txBody>
      </p:sp>
    </p:spTree>
  </p:cSld>
  <p:clrMapOvr>
    <a:masterClrMapping/>
  </p:clrMapOvr>
</p:sld>
</file>

<file path=ppt/slides/slide3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480498" y="886353"/>
            <a:ext cx="15327005" cy="1005843"/>
          </a:xfrm>
          <a:prstGeom prst="rect">
            <a:avLst/>
          </a:prstGeom>
        </p:spPr>
        <p:txBody>
          <a:bodyPr anchor="t" rtlCol="false" tIns="0" lIns="0" bIns="0" rIns="0">
            <a:spAutoFit/>
          </a:bodyPr>
          <a:lstStyle/>
          <a:p>
            <a:pPr algn="ctr">
              <a:lnSpc>
                <a:spcPts val="7140"/>
              </a:lnSpc>
            </a:pPr>
            <a:r>
              <a:rPr lang="en-US" sz="6800" spc="340">
                <a:solidFill>
                  <a:srgbClr val="2B4A9D"/>
                </a:solidFill>
                <a:latin typeface="Poppins ExtraBold"/>
              </a:rPr>
              <a:t>CONCLUSION</a:t>
            </a:r>
          </a:p>
        </p:txBody>
      </p:sp>
      <p:grpSp>
        <p:nvGrpSpPr>
          <p:cNvPr name="Group 3" id="3"/>
          <p:cNvGrpSpPr/>
          <p:nvPr/>
        </p:nvGrpSpPr>
        <p:grpSpPr>
          <a:xfrm rot="0">
            <a:off x="0" y="2476500"/>
            <a:ext cx="18288654" cy="7810500"/>
            <a:chOff x="0" y="0"/>
            <a:chExt cx="6671751" cy="2849292"/>
          </a:xfrm>
        </p:grpSpPr>
        <p:sp>
          <p:nvSpPr>
            <p:cNvPr name="Freeform 4" id="4"/>
            <p:cNvSpPr/>
            <p:nvPr/>
          </p:nvSpPr>
          <p:spPr>
            <a:xfrm flipH="false" flipV="false" rot="0">
              <a:off x="0" y="0"/>
              <a:ext cx="6671751" cy="2849292"/>
            </a:xfrm>
            <a:custGeom>
              <a:avLst/>
              <a:gdLst/>
              <a:ahLst/>
              <a:cxnLst/>
              <a:rect r="r" b="b" t="t" l="l"/>
              <a:pathLst>
                <a:path h="2849292" w="6671751">
                  <a:moveTo>
                    <a:pt x="0" y="0"/>
                  </a:moveTo>
                  <a:lnTo>
                    <a:pt x="6671751" y="0"/>
                  </a:lnTo>
                  <a:lnTo>
                    <a:pt x="6671751" y="2849292"/>
                  </a:lnTo>
                  <a:lnTo>
                    <a:pt x="0" y="2849292"/>
                  </a:lnTo>
                  <a:close/>
                </a:path>
              </a:pathLst>
            </a:custGeom>
            <a:solidFill>
              <a:srgbClr val="2B4A9D"/>
            </a:solidFill>
          </p:spPr>
        </p:sp>
      </p:grpSp>
      <p:grpSp>
        <p:nvGrpSpPr>
          <p:cNvPr name="Group 5" id="5"/>
          <p:cNvGrpSpPr/>
          <p:nvPr/>
        </p:nvGrpSpPr>
        <p:grpSpPr>
          <a:xfrm rot="0">
            <a:off x="0" y="0"/>
            <a:ext cx="18288000" cy="417760"/>
            <a:chOff x="0" y="0"/>
            <a:chExt cx="6671512" cy="152400"/>
          </a:xfrm>
        </p:grpSpPr>
        <p:sp>
          <p:nvSpPr>
            <p:cNvPr name="Freeform 6" id="6"/>
            <p:cNvSpPr/>
            <p:nvPr/>
          </p:nvSpPr>
          <p:spPr>
            <a:xfrm flipH="false" flipV="false" rot="0">
              <a:off x="0" y="0"/>
              <a:ext cx="6671512" cy="152400"/>
            </a:xfrm>
            <a:custGeom>
              <a:avLst/>
              <a:gdLst/>
              <a:ahLst/>
              <a:cxnLst/>
              <a:rect r="r" b="b" t="t" l="l"/>
              <a:pathLst>
                <a:path h="152400" w="6671512">
                  <a:moveTo>
                    <a:pt x="0" y="0"/>
                  </a:moveTo>
                  <a:lnTo>
                    <a:pt x="6671512" y="0"/>
                  </a:lnTo>
                  <a:lnTo>
                    <a:pt x="6671512" y="152400"/>
                  </a:lnTo>
                  <a:lnTo>
                    <a:pt x="0" y="152400"/>
                  </a:lnTo>
                  <a:close/>
                </a:path>
              </a:pathLst>
            </a:custGeom>
            <a:solidFill>
              <a:srgbClr val="2B4A9D"/>
            </a:solidFill>
          </p:spPr>
        </p:sp>
      </p:grpSp>
      <p:grpSp>
        <p:nvGrpSpPr>
          <p:cNvPr name="Group 7" id="7"/>
          <p:cNvGrpSpPr/>
          <p:nvPr/>
        </p:nvGrpSpPr>
        <p:grpSpPr>
          <a:xfrm rot="5400000">
            <a:off x="-1963" y="1309"/>
            <a:ext cx="1635964" cy="1633346"/>
            <a:chOff x="0" y="0"/>
            <a:chExt cx="6350000" cy="6339840"/>
          </a:xfrm>
        </p:grpSpPr>
        <p:sp>
          <p:nvSpPr>
            <p:cNvPr name="Freeform 8" id="8"/>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grpSp>
        <p:nvGrpSpPr>
          <p:cNvPr name="Group 9" id="9"/>
          <p:cNvGrpSpPr/>
          <p:nvPr/>
        </p:nvGrpSpPr>
        <p:grpSpPr>
          <a:xfrm rot="-10800000">
            <a:off x="16652690" y="1309"/>
            <a:ext cx="1635964" cy="1633346"/>
            <a:chOff x="0" y="0"/>
            <a:chExt cx="6350000" cy="6339840"/>
          </a:xfrm>
        </p:grpSpPr>
        <p:sp>
          <p:nvSpPr>
            <p:cNvPr name="Freeform 10" id="10"/>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sp>
        <p:nvSpPr>
          <p:cNvPr name="TextBox 11" id="11"/>
          <p:cNvSpPr txBox="true"/>
          <p:nvPr/>
        </p:nvSpPr>
        <p:spPr>
          <a:xfrm rot="0">
            <a:off x="-654" y="3109913"/>
            <a:ext cx="18017869" cy="5428297"/>
          </a:xfrm>
          <a:prstGeom prst="rect">
            <a:avLst/>
          </a:prstGeom>
        </p:spPr>
        <p:txBody>
          <a:bodyPr anchor="t" rtlCol="false" tIns="0" lIns="0" bIns="0" rIns="0">
            <a:spAutoFit/>
          </a:bodyPr>
          <a:lstStyle/>
          <a:p>
            <a:pPr algn="just" marL="755651" indent="-377825" lvl="1">
              <a:lnSpc>
                <a:spcPts val="5285"/>
              </a:lnSpc>
              <a:buFont typeface="Arial"/>
              <a:buChar char="•"/>
            </a:pPr>
            <a:r>
              <a:rPr lang="en-US" sz="3500" spc="150">
                <a:solidFill>
                  <a:srgbClr val="FFFFFF"/>
                </a:solidFill>
                <a:latin typeface="Lato"/>
              </a:rPr>
              <a:t>Twitter Sentimental </a:t>
            </a:r>
            <a:r>
              <a:rPr lang="en-US" sz="3500" spc="150" u="none">
                <a:solidFill>
                  <a:srgbClr val="FFFFFF"/>
                </a:solidFill>
                <a:latin typeface="Lato"/>
              </a:rPr>
              <a:t>Analysis is used to identify as well as classify the sentiments that are expressed in the text source.</a:t>
            </a:r>
          </a:p>
          <a:p>
            <a:pPr algn="just" marL="755651" indent="-377825" lvl="1">
              <a:lnSpc>
                <a:spcPts val="5285"/>
              </a:lnSpc>
              <a:buFont typeface="Arial"/>
              <a:buChar char="•"/>
            </a:pPr>
            <a:r>
              <a:rPr lang="en-US" sz="3500" spc="150" u="none">
                <a:solidFill>
                  <a:srgbClr val="FFFFFF"/>
                </a:solidFill>
                <a:latin typeface="Lato"/>
              </a:rPr>
              <a:t>MultinomialNB</a:t>
            </a:r>
            <a:r>
              <a:rPr lang="en-US" sz="3500" spc="150" u="none">
                <a:solidFill>
                  <a:srgbClr val="FFFFFF"/>
                </a:solidFill>
                <a:latin typeface="Lato"/>
              </a:rPr>
              <a:t>, KNN, and SVC are some of the ML algorithms that can be used for Twitter Sentimental Analysis.</a:t>
            </a:r>
          </a:p>
          <a:p>
            <a:pPr algn="just" marL="755651" indent="-377825" lvl="1">
              <a:lnSpc>
                <a:spcPts val="5285"/>
              </a:lnSpc>
              <a:buFont typeface="Arial"/>
              <a:buChar char="•"/>
            </a:pPr>
            <a:r>
              <a:rPr lang="en-US" sz="3500" spc="150" u="none">
                <a:solidFill>
                  <a:srgbClr val="FFFFFF"/>
                </a:solidFill>
                <a:latin typeface="Lato"/>
              </a:rPr>
              <a:t>After observing the accuracy of each classification algorithm, we can conclude that the model which is trained on KNN has the highest accuracy of </a:t>
            </a:r>
            <a:r>
              <a:rPr lang="en-US" sz="3500" spc="150" u="none">
                <a:solidFill>
                  <a:srgbClr val="FFFFFF"/>
                </a:solidFill>
                <a:latin typeface="Lato Bold"/>
              </a:rPr>
              <a:t>92%</a:t>
            </a:r>
            <a:r>
              <a:rPr lang="en-US" sz="3500" spc="150" u="none">
                <a:solidFill>
                  <a:srgbClr val="FFFFFF"/>
                </a:solidFill>
                <a:latin typeface="Lato"/>
              </a:rPr>
              <a:t> on training data.</a:t>
            </a:r>
          </a:p>
          <a:p>
            <a:pPr algn="just" marL="0" indent="0" lvl="0">
              <a:lnSpc>
                <a:spcPts val="6160"/>
              </a:lnSpc>
              <a:spcBef>
                <a:spcPct val="0"/>
              </a:spcBef>
            </a:pPr>
          </a:p>
        </p:txBody>
      </p:sp>
    </p:spTree>
  </p:cSld>
  <p:clrMapOvr>
    <a:masterClrMapping/>
  </p:clrMapOvr>
</p:sld>
</file>

<file path=ppt/slides/slide3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480498" y="886353"/>
            <a:ext cx="15327005" cy="1005843"/>
          </a:xfrm>
          <a:prstGeom prst="rect">
            <a:avLst/>
          </a:prstGeom>
        </p:spPr>
        <p:txBody>
          <a:bodyPr anchor="t" rtlCol="false" tIns="0" lIns="0" bIns="0" rIns="0">
            <a:spAutoFit/>
          </a:bodyPr>
          <a:lstStyle/>
          <a:p>
            <a:pPr algn="ctr">
              <a:lnSpc>
                <a:spcPts val="7140"/>
              </a:lnSpc>
            </a:pPr>
            <a:r>
              <a:rPr lang="en-US" sz="6800" spc="340">
                <a:solidFill>
                  <a:srgbClr val="2B4A9D"/>
                </a:solidFill>
                <a:latin typeface="Poppins ExtraBold"/>
              </a:rPr>
              <a:t>REFERENCES</a:t>
            </a:r>
          </a:p>
        </p:txBody>
      </p:sp>
      <p:grpSp>
        <p:nvGrpSpPr>
          <p:cNvPr name="Group 3" id="3"/>
          <p:cNvGrpSpPr/>
          <p:nvPr/>
        </p:nvGrpSpPr>
        <p:grpSpPr>
          <a:xfrm rot="0">
            <a:off x="0" y="2476500"/>
            <a:ext cx="18288654" cy="7810500"/>
            <a:chOff x="0" y="0"/>
            <a:chExt cx="6671751" cy="2849292"/>
          </a:xfrm>
        </p:grpSpPr>
        <p:sp>
          <p:nvSpPr>
            <p:cNvPr name="Freeform 4" id="4"/>
            <p:cNvSpPr/>
            <p:nvPr/>
          </p:nvSpPr>
          <p:spPr>
            <a:xfrm flipH="false" flipV="false" rot="0">
              <a:off x="0" y="0"/>
              <a:ext cx="6671751" cy="2849292"/>
            </a:xfrm>
            <a:custGeom>
              <a:avLst/>
              <a:gdLst/>
              <a:ahLst/>
              <a:cxnLst/>
              <a:rect r="r" b="b" t="t" l="l"/>
              <a:pathLst>
                <a:path h="2849292" w="6671751">
                  <a:moveTo>
                    <a:pt x="0" y="0"/>
                  </a:moveTo>
                  <a:lnTo>
                    <a:pt x="6671751" y="0"/>
                  </a:lnTo>
                  <a:lnTo>
                    <a:pt x="6671751" y="2849292"/>
                  </a:lnTo>
                  <a:lnTo>
                    <a:pt x="0" y="2849292"/>
                  </a:lnTo>
                  <a:close/>
                </a:path>
              </a:pathLst>
            </a:custGeom>
            <a:solidFill>
              <a:srgbClr val="2B4A9D"/>
            </a:solidFill>
          </p:spPr>
        </p:sp>
      </p:grpSp>
      <p:grpSp>
        <p:nvGrpSpPr>
          <p:cNvPr name="Group 5" id="5"/>
          <p:cNvGrpSpPr/>
          <p:nvPr/>
        </p:nvGrpSpPr>
        <p:grpSpPr>
          <a:xfrm rot="0">
            <a:off x="0" y="0"/>
            <a:ext cx="18288000" cy="417760"/>
            <a:chOff x="0" y="0"/>
            <a:chExt cx="6671512" cy="152400"/>
          </a:xfrm>
        </p:grpSpPr>
        <p:sp>
          <p:nvSpPr>
            <p:cNvPr name="Freeform 6" id="6"/>
            <p:cNvSpPr/>
            <p:nvPr/>
          </p:nvSpPr>
          <p:spPr>
            <a:xfrm flipH="false" flipV="false" rot="0">
              <a:off x="0" y="0"/>
              <a:ext cx="6671512" cy="152400"/>
            </a:xfrm>
            <a:custGeom>
              <a:avLst/>
              <a:gdLst/>
              <a:ahLst/>
              <a:cxnLst/>
              <a:rect r="r" b="b" t="t" l="l"/>
              <a:pathLst>
                <a:path h="152400" w="6671512">
                  <a:moveTo>
                    <a:pt x="0" y="0"/>
                  </a:moveTo>
                  <a:lnTo>
                    <a:pt x="6671512" y="0"/>
                  </a:lnTo>
                  <a:lnTo>
                    <a:pt x="6671512" y="152400"/>
                  </a:lnTo>
                  <a:lnTo>
                    <a:pt x="0" y="152400"/>
                  </a:lnTo>
                  <a:close/>
                </a:path>
              </a:pathLst>
            </a:custGeom>
            <a:solidFill>
              <a:srgbClr val="2B4A9D"/>
            </a:solidFill>
          </p:spPr>
        </p:sp>
      </p:grpSp>
      <p:grpSp>
        <p:nvGrpSpPr>
          <p:cNvPr name="Group 7" id="7"/>
          <p:cNvGrpSpPr/>
          <p:nvPr/>
        </p:nvGrpSpPr>
        <p:grpSpPr>
          <a:xfrm rot="5400000">
            <a:off x="-1963" y="1309"/>
            <a:ext cx="1635964" cy="1633346"/>
            <a:chOff x="0" y="0"/>
            <a:chExt cx="6350000" cy="6339840"/>
          </a:xfrm>
        </p:grpSpPr>
        <p:sp>
          <p:nvSpPr>
            <p:cNvPr name="Freeform 8" id="8"/>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grpSp>
        <p:nvGrpSpPr>
          <p:cNvPr name="Group 9" id="9"/>
          <p:cNvGrpSpPr/>
          <p:nvPr/>
        </p:nvGrpSpPr>
        <p:grpSpPr>
          <a:xfrm rot="-10800000">
            <a:off x="16652690" y="1309"/>
            <a:ext cx="1635964" cy="1633346"/>
            <a:chOff x="0" y="0"/>
            <a:chExt cx="6350000" cy="6339840"/>
          </a:xfrm>
        </p:grpSpPr>
        <p:sp>
          <p:nvSpPr>
            <p:cNvPr name="Freeform 10" id="10"/>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sp>
        <p:nvSpPr>
          <p:cNvPr name="TextBox 11" id="11"/>
          <p:cNvSpPr txBox="true"/>
          <p:nvPr/>
        </p:nvSpPr>
        <p:spPr>
          <a:xfrm rot="0">
            <a:off x="248626" y="3189582"/>
            <a:ext cx="17707111" cy="6259830"/>
          </a:xfrm>
          <a:prstGeom prst="rect">
            <a:avLst/>
          </a:prstGeom>
        </p:spPr>
        <p:txBody>
          <a:bodyPr anchor="t" rtlCol="false" tIns="0" lIns="0" bIns="0" rIns="0">
            <a:spAutoFit/>
          </a:bodyPr>
          <a:lstStyle/>
          <a:p>
            <a:pPr algn="just" marL="647700" indent="-323850" lvl="1">
              <a:lnSpc>
                <a:spcPts val="4560"/>
              </a:lnSpc>
              <a:buFont typeface="Arial"/>
              <a:buChar char="•"/>
            </a:pPr>
            <a:r>
              <a:rPr lang="en-US" sz="3000" spc="117">
                <a:solidFill>
                  <a:srgbClr val="FFFFFF"/>
                </a:solidFill>
                <a:latin typeface="Lato"/>
              </a:rPr>
              <a:t>Brijesh Bakariya and G.S. Thakur, "An Efficient Algorithm for Extracting Infrequent Itemsets from Weblog", The International Arab Journal of Information Technology (IAJIT),2019 (2) </a:t>
            </a:r>
          </a:p>
          <a:p>
            <a:pPr algn="just" marL="647700" indent="-323850" lvl="1">
              <a:lnSpc>
                <a:spcPts val="4560"/>
              </a:lnSpc>
              <a:buFont typeface="Arial"/>
              <a:buChar char="•"/>
            </a:pPr>
            <a:r>
              <a:rPr lang="en-US" sz="3000" spc="117" u="none">
                <a:solidFill>
                  <a:srgbClr val="FFFFFF"/>
                </a:solidFill>
                <a:latin typeface="Lato"/>
              </a:rPr>
              <a:t>Meylan Wongkar , Apriandy Angdresey, “Sentiment Analysis Using Naive Bayes Algorithm Of The Data Crawler: Twitter”, 2019 Fourth International Conference on Informatics and Computing (ICIC). </a:t>
            </a:r>
          </a:p>
          <a:p>
            <a:pPr algn="just" marL="647700" indent="-323850" lvl="1">
              <a:lnSpc>
                <a:spcPts val="4560"/>
              </a:lnSpc>
              <a:buFont typeface="Arial"/>
              <a:buChar char="•"/>
            </a:pPr>
            <a:r>
              <a:rPr lang="en-US" sz="3000" spc="117" u="none">
                <a:solidFill>
                  <a:srgbClr val="FFFFFF"/>
                </a:solidFill>
                <a:latin typeface="Lato"/>
              </a:rPr>
              <a:t>Aliza Sarlan, Chayanit Nadam, Shuib Basri, “Twitter Sentiment Analysis”, International Conference on Information Technology and Multimedia (ICIMU) 2014.</a:t>
            </a:r>
          </a:p>
          <a:p>
            <a:pPr algn="just" marL="647700" indent="-323850" lvl="1">
              <a:lnSpc>
                <a:spcPts val="4560"/>
              </a:lnSpc>
              <a:buFont typeface="Arial"/>
              <a:buChar char="•"/>
            </a:pPr>
            <a:r>
              <a:rPr lang="en-US" sz="3000" spc="117" u="none">
                <a:solidFill>
                  <a:srgbClr val="FFFFFF"/>
                </a:solidFill>
                <a:latin typeface="Lato"/>
              </a:rPr>
              <a:t>Ms.R.Monika, Dr.S.Deivalakshmi, Dr.B.Janet, “Sentiment Analysis of US Airlines Tweets using LSTM/RNN”, IEEE 9th International Conference on Advanced Computing (IACC) 2019.</a:t>
            </a:r>
          </a:p>
          <a:p>
            <a:pPr algn="just" marL="647700" indent="-323850" lvl="1">
              <a:lnSpc>
                <a:spcPts val="4560"/>
              </a:lnSpc>
              <a:buFont typeface="Arial"/>
              <a:buChar char="•"/>
            </a:pPr>
            <a:r>
              <a:rPr lang="en-US" sz="3000" spc="117" u="none">
                <a:solidFill>
                  <a:srgbClr val="FFFFFF"/>
                </a:solidFill>
                <a:latin typeface="Lato"/>
              </a:rPr>
              <a:t>Brijesh Bakariya and G.S. Thakur, "Mining Rare Itemsets from Weblog Data",National Academy Science Letters, 2015 page 1-5.</a:t>
            </a:r>
          </a:p>
        </p:txBody>
      </p:sp>
    </p:spTree>
  </p:cSld>
  <p:clrMapOvr>
    <a:masterClrMapping/>
  </p:clrMapOvr>
</p:sld>
</file>

<file path=ppt/slides/slide3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700000">
            <a:off x="-3283041" y="-3283041"/>
            <a:ext cx="6566081" cy="6566081"/>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4" id="4"/>
          <p:cNvGrpSpPr/>
          <p:nvPr/>
        </p:nvGrpSpPr>
        <p:grpSpPr>
          <a:xfrm rot="2700000">
            <a:off x="-2926440" y="-2926440"/>
            <a:ext cx="5852880" cy="5852880"/>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6" id="6"/>
          <p:cNvGrpSpPr/>
          <p:nvPr/>
        </p:nvGrpSpPr>
        <p:grpSpPr>
          <a:xfrm rot="-2700000">
            <a:off x="-3283041" y="7003959"/>
            <a:ext cx="6566081" cy="6566081"/>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8" id="8"/>
          <p:cNvGrpSpPr/>
          <p:nvPr/>
        </p:nvGrpSpPr>
        <p:grpSpPr>
          <a:xfrm rot="2700000">
            <a:off x="-2926440" y="7360560"/>
            <a:ext cx="5852880" cy="5852880"/>
            <a:chOff x="0" y="0"/>
            <a:chExt cx="1913890" cy="1913890"/>
          </a:xfrm>
        </p:grpSpPr>
        <p:sp>
          <p:nvSpPr>
            <p:cNvPr name="Freeform 9" id="9"/>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10" id="10"/>
          <p:cNvGrpSpPr/>
          <p:nvPr/>
        </p:nvGrpSpPr>
        <p:grpSpPr>
          <a:xfrm rot="-2700000">
            <a:off x="-3283041" y="8117325"/>
            <a:ext cx="6566081" cy="6566081"/>
            <a:chOff x="0" y="0"/>
            <a:chExt cx="1913890" cy="1913890"/>
          </a:xfrm>
        </p:grpSpPr>
        <p:sp>
          <p:nvSpPr>
            <p:cNvPr name="Freeform 11" id="11"/>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12" id="12"/>
          <p:cNvGrpSpPr/>
          <p:nvPr/>
        </p:nvGrpSpPr>
        <p:grpSpPr>
          <a:xfrm rot="2700000">
            <a:off x="-2926440" y="8473925"/>
            <a:ext cx="5852880" cy="5852880"/>
            <a:chOff x="0" y="0"/>
            <a:chExt cx="1913890" cy="1913890"/>
          </a:xfrm>
        </p:grpSpPr>
        <p:sp>
          <p:nvSpPr>
            <p:cNvPr name="Freeform 13" id="13"/>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sp>
        <p:nvSpPr>
          <p:cNvPr name="TextBox 14" id="14"/>
          <p:cNvSpPr txBox="true"/>
          <p:nvPr/>
        </p:nvSpPr>
        <p:spPr>
          <a:xfrm rot="0">
            <a:off x="3997858" y="4671496"/>
            <a:ext cx="9233976" cy="1190625"/>
          </a:xfrm>
          <a:prstGeom prst="rect">
            <a:avLst/>
          </a:prstGeom>
        </p:spPr>
        <p:txBody>
          <a:bodyPr anchor="t" rtlCol="false" tIns="0" lIns="0" bIns="0" rIns="0">
            <a:spAutoFit/>
          </a:bodyPr>
          <a:lstStyle/>
          <a:p>
            <a:pPr algn="ctr">
              <a:lnSpc>
                <a:spcPts val="8400"/>
              </a:lnSpc>
            </a:pPr>
            <a:r>
              <a:rPr lang="en-US" sz="8000" spc="400">
                <a:solidFill>
                  <a:srgbClr val="2B4A9D"/>
                </a:solidFill>
                <a:latin typeface="Poppins ExtraBold"/>
              </a:rPr>
              <a:t>THANK YOU</a:t>
            </a:r>
          </a:p>
        </p:txBody>
      </p:sp>
      <p:sp>
        <p:nvSpPr>
          <p:cNvPr name="TextBox 15" id="15"/>
          <p:cNvSpPr txBox="true"/>
          <p:nvPr/>
        </p:nvSpPr>
        <p:spPr>
          <a:xfrm rot="0">
            <a:off x="3997858" y="2523496"/>
            <a:ext cx="2528376" cy="1190592"/>
          </a:xfrm>
          <a:prstGeom prst="rect">
            <a:avLst/>
          </a:prstGeom>
        </p:spPr>
        <p:txBody>
          <a:bodyPr anchor="t" rtlCol="false" tIns="0" lIns="0" bIns="0" rIns="0">
            <a:spAutoFit/>
          </a:bodyPr>
          <a:lstStyle/>
          <a:p>
            <a:pPr algn="ctr">
              <a:lnSpc>
                <a:spcPts val="8400"/>
              </a:lnSpc>
            </a:pPr>
            <a:r>
              <a:rPr lang="en-US" sz="8000" spc="400">
                <a:solidFill>
                  <a:srgbClr val="FFFFFF"/>
                </a:solidFill>
                <a:latin typeface="Poppins ExtraBold Bold"/>
              </a:rPr>
              <a:t>2</a:t>
            </a:r>
          </a:p>
        </p:txBody>
      </p:sp>
      <p:grpSp>
        <p:nvGrpSpPr>
          <p:cNvPr name="Group 16" id="16"/>
          <p:cNvGrpSpPr/>
          <p:nvPr/>
        </p:nvGrpSpPr>
        <p:grpSpPr>
          <a:xfrm rot="-2700000">
            <a:off x="15004959" y="7003959"/>
            <a:ext cx="6566081" cy="6566081"/>
            <a:chOff x="0" y="0"/>
            <a:chExt cx="1913890" cy="1913890"/>
          </a:xfrm>
        </p:grpSpPr>
        <p:sp>
          <p:nvSpPr>
            <p:cNvPr name="Freeform 17" id="1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18" id="18"/>
          <p:cNvGrpSpPr/>
          <p:nvPr/>
        </p:nvGrpSpPr>
        <p:grpSpPr>
          <a:xfrm rot="2700000">
            <a:off x="15361560" y="7360560"/>
            <a:ext cx="5852880" cy="5852880"/>
            <a:chOff x="0" y="0"/>
            <a:chExt cx="1913890" cy="1913890"/>
          </a:xfrm>
        </p:grpSpPr>
        <p:sp>
          <p:nvSpPr>
            <p:cNvPr name="Freeform 19" id="19"/>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20" id="20"/>
          <p:cNvGrpSpPr/>
          <p:nvPr/>
        </p:nvGrpSpPr>
        <p:grpSpPr>
          <a:xfrm rot="2700000">
            <a:off x="15361560" y="8473925"/>
            <a:ext cx="5852880" cy="5852880"/>
            <a:chOff x="0" y="0"/>
            <a:chExt cx="1913890" cy="1913890"/>
          </a:xfrm>
        </p:grpSpPr>
        <p:sp>
          <p:nvSpPr>
            <p:cNvPr name="Freeform 21" id="21"/>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22" id="22"/>
          <p:cNvGrpSpPr/>
          <p:nvPr/>
        </p:nvGrpSpPr>
        <p:grpSpPr>
          <a:xfrm rot="-2700000">
            <a:off x="15004959" y="-3283041"/>
            <a:ext cx="6566081" cy="6566081"/>
            <a:chOff x="0" y="0"/>
            <a:chExt cx="1913890" cy="1913890"/>
          </a:xfrm>
        </p:grpSpPr>
        <p:sp>
          <p:nvSpPr>
            <p:cNvPr name="Freeform 23" id="2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24" id="24"/>
          <p:cNvGrpSpPr/>
          <p:nvPr/>
        </p:nvGrpSpPr>
        <p:grpSpPr>
          <a:xfrm rot="2700000">
            <a:off x="15361560" y="-2926440"/>
            <a:ext cx="5852880" cy="5852880"/>
            <a:chOff x="0" y="0"/>
            <a:chExt cx="1913890" cy="1913890"/>
          </a:xfrm>
        </p:grpSpPr>
        <p:sp>
          <p:nvSpPr>
            <p:cNvPr name="Freeform 25" id="25"/>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flipH="false" flipV="false" rot="0">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2700000">
            <a:off x="15385959" y="1860459"/>
            <a:ext cx="6566081" cy="6566081"/>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15742560" y="2217060"/>
            <a:ext cx="5852880" cy="5852880"/>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8043030"/>
            <a:ext cx="6164339" cy="6164339"/>
            <a:chOff x="0" y="0"/>
            <a:chExt cx="1913890" cy="1913890"/>
          </a:xfrm>
        </p:grpSpPr>
        <p:sp>
          <p:nvSpPr>
            <p:cNvPr name="Freeform 9" id="9"/>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2700000">
            <a:off x="11524419" y="-3920369"/>
            <a:ext cx="6164339" cy="6164339"/>
            <a:chOff x="0" y="0"/>
            <a:chExt cx="1913890" cy="1913890"/>
          </a:xfrm>
        </p:grpSpPr>
        <p:sp>
          <p:nvSpPr>
            <p:cNvPr name="Freeform 11" id="11"/>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2" id="12"/>
          <p:cNvGrpSpPr/>
          <p:nvPr/>
        </p:nvGrpSpPr>
        <p:grpSpPr>
          <a:xfrm rot="-5400000">
            <a:off x="568482" y="1960670"/>
            <a:ext cx="829509" cy="1966473"/>
            <a:chOff x="0" y="0"/>
            <a:chExt cx="2354580" cy="5581882"/>
          </a:xfrm>
        </p:grpSpPr>
        <p:sp>
          <p:nvSpPr>
            <p:cNvPr name="Freeform 13" id="13"/>
            <p:cNvSpPr/>
            <p:nvPr/>
          </p:nvSpPr>
          <p:spPr>
            <a:xfrm flipH="false" flipV="false" rot="0">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14" id="14"/>
          <p:cNvGrpSpPr/>
          <p:nvPr/>
        </p:nvGrpSpPr>
        <p:grpSpPr>
          <a:xfrm rot="-5400000">
            <a:off x="4980926" y="-2587876"/>
            <a:ext cx="1629197" cy="7951652"/>
            <a:chOff x="0" y="0"/>
            <a:chExt cx="2354580" cy="11492046"/>
          </a:xfrm>
        </p:grpSpPr>
        <p:sp>
          <p:nvSpPr>
            <p:cNvPr name="Freeform 15" id="15"/>
            <p:cNvSpPr/>
            <p:nvPr/>
          </p:nvSpPr>
          <p:spPr>
            <a:xfrm flipH="false" flipV="false" rot="0">
              <a:off x="0" y="0"/>
              <a:ext cx="2353310" cy="11492046"/>
            </a:xfrm>
            <a:custGeom>
              <a:avLst/>
              <a:gdLst/>
              <a:ahLst/>
              <a:cxnLst/>
              <a:rect r="r" b="b" t="t" l="l"/>
              <a:pathLst>
                <a:path h="11492046" w="2353310">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5"/>
                    <a:pt x="331470" y="11265986"/>
                    <a:pt x="784860" y="11424736"/>
                  </a:cubicBezTo>
                  <a:close/>
                </a:path>
              </a:pathLst>
            </a:custGeom>
            <a:solidFill>
              <a:srgbClr val="2B4A9D"/>
            </a:solidFill>
          </p:spPr>
        </p:sp>
      </p:grpSp>
      <p:grpSp>
        <p:nvGrpSpPr>
          <p:cNvPr name="Group 16" id="16"/>
          <p:cNvGrpSpPr/>
          <p:nvPr/>
        </p:nvGrpSpPr>
        <p:grpSpPr>
          <a:xfrm rot="-5400000">
            <a:off x="568482" y="4415830"/>
            <a:ext cx="829509" cy="1966473"/>
            <a:chOff x="0" y="0"/>
            <a:chExt cx="2354580" cy="5581882"/>
          </a:xfrm>
        </p:grpSpPr>
        <p:sp>
          <p:nvSpPr>
            <p:cNvPr name="Freeform 17" id="17"/>
            <p:cNvSpPr/>
            <p:nvPr/>
          </p:nvSpPr>
          <p:spPr>
            <a:xfrm flipH="false" flipV="false" rot="0">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18" id="18"/>
          <p:cNvGrpSpPr/>
          <p:nvPr/>
        </p:nvGrpSpPr>
        <p:grpSpPr>
          <a:xfrm rot="-5400000">
            <a:off x="568482" y="6870991"/>
            <a:ext cx="829509" cy="1966473"/>
            <a:chOff x="0" y="0"/>
            <a:chExt cx="2354580" cy="5581882"/>
          </a:xfrm>
        </p:grpSpPr>
        <p:sp>
          <p:nvSpPr>
            <p:cNvPr name="Freeform 19" id="19"/>
            <p:cNvSpPr/>
            <p:nvPr/>
          </p:nvSpPr>
          <p:spPr>
            <a:xfrm flipH="false" flipV="false" rot="0">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name="TextBox 20" id="20"/>
          <p:cNvSpPr txBox="true"/>
          <p:nvPr/>
        </p:nvSpPr>
        <p:spPr>
          <a:xfrm rot="0">
            <a:off x="2428018" y="3191507"/>
            <a:ext cx="8926205" cy="952500"/>
          </a:xfrm>
          <a:prstGeom prst="rect">
            <a:avLst/>
          </a:prstGeom>
        </p:spPr>
        <p:txBody>
          <a:bodyPr anchor="t" rtlCol="false" tIns="0" lIns="0" bIns="0" rIns="0">
            <a:spAutoFit/>
          </a:bodyPr>
          <a:lstStyle/>
          <a:p>
            <a:pPr>
              <a:lnSpc>
                <a:spcPts val="3750"/>
              </a:lnSpc>
            </a:pPr>
            <a:r>
              <a:rPr lang="en-US" sz="3000" spc="300">
                <a:solidFill>
                  <a:srgbClr val="000000"/>
                </a:solidFill>
                <a:latin typeface="Lato Italics"/>
              </a:rPr>
              <a:t>To understand customers' feeling towads product and brands.</a:t>
            </a:r>
          </a:p>
        </p:txBody>
      </p:sp>
      <p:sp>
        <p:nvSpPr>
          <p:cNvPr name="TextBox 21" id="21"/>
          <p:cNvSpPr txBox="true"/>
          <p:nvPr/>
        </p:nvSpPr>
        <p:spPr>
          <a:xfrm rot="0">
            <a:off x="2428018" y="5652823"/>
            <a:ext cx="8926205" cy="1428750"/>
          </a:xfrm>
          <a:prstGeom prst="rect">
            <a:avLst/>
          </a:prstGeom>
        </p:spPr>
        <p:txBody>
          <a:bodyPr anchor="t" rtlCol="false" tIns="0" lIns="0" bIns="0" rIns="0">
            <a:spAutoFit/>
          </a:bodyPr>
          <a:lstStyle/>
          <a:p>
            <a:pPr>
              <a:lnSpc>
                <a:spcPts val="3750"/>
              </a:lnSpc>
            </a:pPr>
            <a:r>
              <a:rPr lang="en-US" sz="3000" spc="300">
                <a:solidFill>
                  <a:srgbClr val="000000"/>
                </a:solidFill>
                <a:latin typeface="Lato Italics"/>
              </a:rPr>
              <a:t>Keep track of political view, to detect consistency and inconsistency between statements of the political parties.</a:t>
            </a:r>
          </a:p>
        </p:txBody>
      </p:sp>
      <p:sp>
        <p:nvSpPr>
          <p:cNvPr name="TextBox 22" id="22"/>
          <p:cNvSpPr txBox="true"/>
          <p:nvPr/>
        </p:nvSpPr>
        <p:spPr>
          <a:xfrm rot="0">
            <a:off x="2428018" y="8119798"/>
            <a:ext cx="8926205" cy="476250"/>
          </a:xfrm>
          <a:prstGeom prst="rect">
            <a:avLst/>
          </a:prstGeom>
        </p:spPr>
        <p:txBody>
          <a:bodyPr anchor="t" rtlCol="false" tIns="0" lIns="0" bIns="0" rIns="0">
            <a:spAutoFit/>
          </a:bodyPr>
          <a:lstStyle/>
          <a:p>
            <a:pPr>
              <a:lnSpc>
                <a:spcPts val="3750"/>
              </a:lnSpc>
            </a:pPr>
            <a:r>
              <a:rPr lang="en-US" sz="3000" spc="300">
                <a:solidFill>
                  <a:srgbClr val="000000"/>
                </a:solidFill>
                <a:latin typeface="Lato"/>
              </a:rPr>
              <a:t>Monitor and analyse social phenomena.</a:t>
            </a:r>
          </a:p>
        </p:txBody>
      </p:sp>
      <p:sp>
        <p:nvSpPr>
          <p:cNvPr name="TextBox 23" id="23"/>
          <p:cNvSpPr txBox="true"/>
          <p:nvPr/>
        </p:nvSpPr>
        <p:spPr>
          <a:xfrm rot="0">
            <a:off x="2428018" y="2648681"/>
            <a:ext cx="8926205" cy="523875"/>
          </a:xfrm>
          <a:prstGeom prst="rect">
            <a:avLst/>
          </a:prstGeom>
        </p:spPr>
        <p:txBody>
          <a:bodyPr anchor="t" rtlCol="false" tIns="0" lIns="0" bIns="0" rIns="0">
            <a:spAutoFit/>
          </a:bodyPr>
          <a:lstStyle/>
          <a:p>
            <a:pPr>
              <a:lnSpc>
                <a:spcPts val="4200"/>
              </a:lnSpc>
            </a:pPr>
            <a:r>
              <a:rPr lang="en-US" sz="3000" spc="300">
                <a:solidFill>
                  <a:srgbClr val="2B4A9D"/>
                </a:solidFill>
                <a:latin typeface="Lato Bold"/>
              </a:rPr>
              <a:t>BUSINESS</a:t>
            </a:r>
          </a:p>
        </p:txBody>
      </p:sp>
      <p:sp>
        <p:nvSpPr>
          <p:cNvPr name="TextBox 24" id="24"/>
          <p:cNvSpPr txBox="true"/>
          <p:nvPr/>
        </p:nvSpPr>
        <p:spPr>
          <a:xfrm rot="0">
            <a:off x="1342168" y="2648681"/>
            <a:ext cx="487056" cy="5237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1</a:t>
            </a:r>
          </a:p>
        </p:txBody>
      </p:sp>
      <p:sp>
        <p:nvSpPr>
          <p:cNvPr name="TextBox 25" id="25"/>
          <p:cNvSpPr txBox="true"/>
          <p:nvPr/>
        </p:nvSpPr>
        <p:spPr>
          <a:xfrm rot="0">
            <a:off x="1342168" y="5103842"/>
            <a:ext cx="487056" cy="5237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2</a:t>
            </a:r>
          </a:p>
        </p:txBody>
      </p:sp>
      <p:sp>
        <p:nvSpPr>
          <p:cNvPr name="TextBox 26" id="26"/>
          <p:cNvSpPr txBox="true"/>
          <p:nvPr/>
        </p:nvSpPr>
        <p:spPr>
          <a:xfrm rot="0">
            <a:off x="1342168" y="7559003"/>
            <a:ext cx="487056" cy="5237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3</a:t>
            </a:r>
          </a:p>
        </p:txBody>
      </p:sp>
      <p:sp>
        <p:nvSpPr>
          <p:cNvPr name="TextBox 27" id="27"/>
          <p:cNvSpPr txBox="true"/>
          <p:nvPr/>
        </p:nvSpPr>
        <p:spPr>
          <a:xfrm rot="0">
            <a:off x="2428018" y="5103842"/>
            <a:ext cx="8926205" cy="523875"/>
          </a:xfrm>
          <a:prstGeom prst="rect">
            <a:avLst/>
          </a:prstGeom>
        </p:spPr>
        <p:txBody>
          <a:bodyPr anchor="t" rtlCol="false" tIns="0" lIns="0" bIns="0" rIns="0">
            <a:spAutoFit/>
          </a:bodyPr>
          <a:lstStyle/>
          <a:p>
            <a:pPr>
              <a:lnSpc>
                <a:spcPts val="4200"/>
              </a:lnSpc>
            </a:pPr>
            <a:r>
              <a:rPr lang="en-US" sz="3000" spc="300">
                <a:solidFill>
                  <a:srgbClr val="2B4A9D"/>
                </a:solidFill>
                <a:latin typeface="Lato Bold"/>
              </a:rPr>
              <a:t>POLITICS</a:t>
            </a:r>
          </a:p>
        </p:txBody>
      </p:sp>
      <p:sp>
        <p:nvSpPr>
          <p:cNvPr name="TextBox 28" id="28"/>
          <p:cNvSpPr txBox="true"/>
          <p:nvPr/>
        </p:nvSpPr>
        <p:spPr>
          <a:xfrm rot="0">
            <a:off x="2428018" y="7559003"/>
            <a:ext cx="8926205" cy="523875"/>
          </a:xfrm>
          <a:prstGeom prst="rect">
            <a:avLst/>
          </a:prstGeom>
        </p:spPr>
        <p:txBody>
          <a:bodyPr anchor="t" rtlCol="false" tIns="0" lIns="0" bIns="0" rIns="0">
            <a:spAutoFit/>
          </a:bodyPr>
          <a:lstStyle/>
          <a:p>
            <a:pPr>
              <a:lnSpc>
                <a:spcPts val="4200"/>
              </a:lnSpc>
            </a:pPr>
            <a:r>
              <a:rPr lang="en-US" sz="3000" spc="300">
                <a:solidFill>
                  <a:srgbClr val="2B4A9D"/>
                </a:solidFill>
                <a:latin typeface="Lato Bold"/>
              </a:rPr>
              <a:t>PUBLIC ACTIONS</a:t>
            </a:r>
          </a:p>
        </p:txBody>
      </p:sp>
      <p:sp>
        <p:nvSpPr>
          <p:cNvPr name="TextBox 29" id="29"/>
          <p:cNvSpPr txBox="true"/>
          <p:nvPr/>
        </p:nvSpPr>
        <p:spPr>
          <a:xfrm rot="0">
            <a:off x="2123218" y="897430"/>
            <a:ext cx="7020782" cy="1019175"/>
          </a:xfrm>
          <a:prstGeom prst="rect">
            <a:avLst/>
          </a:prstGeom>
        </p:spPr>
        <p:txBody>
          <a:bodyPr anchor="t" rtlCol="false" tIns="0" lIns="0" bIns="0" rIns="0">
            <a:spAutoFit/>
          </a:bodyPr>
          <a:lstStyle/>
          <a:p>
            <a:pPr algn="ctr">
              <a:lnSpc>
                <a:spcPts val="7349"/>
              </a:lnSpc>
            </a:pPr>
            <a:r>
              <a:rPr lang="en-US" sz="6999" spc="349">
                <a:solidFill>
                  <a:srgbClr val="FFFFFF"/>
                </a:solidFill>
                <a:latin typeface="Poppins ExtraBold"/>
              </a:rPr>
              <a:t>APPLICATION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flipH="false" flipV="false" rot="0">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2700000">
            <a:off x="12190278" y="55428"/>
            <a:ext cx="10176144" cy="10176144"/>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2B4A9D"/>
            </a:solidFill>
          </p:spPr>
        </p:sp>
      </p:grpSp>
      <p:grpSp>
        <p:nvGrpSpPr>
          <p:cNvPr name="Group 6" id="6"/>
          <p:cNvGrpSpPr/>
          <p:nvPr/>
        </p:nvGrpSpPr>
        <p:grpSpPr>
          <a:xfrm rot="2700000">
            <a:off x="12628620" y="445887"/>
            <a:ext cx="9395227" cy="9395227"/>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8043030"/>
            <a:ext cx="6164339" cy="6164339"/>
            <a:chOff x="0" y="0"/>
            <a:chExt cx="1913890" cy="1913890"/>
          </a:xfrm>
        </p:grpSpPr>
        <p:sp>
          <p:nvSpPr>
            <p:cNvPr name="Freeform 9" id="9"/>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2700000">
            <a:off x="11524419" y="-3920369"/>
            <a:ext cx="6164339" cy="6164339"/>
            <a:chOff x="0" y="0"/>
            <a:chExt cx="1913890" cy="1913890"/>
          </a:xfrm>
        </p:grpSpPr>
        <p:sp>
          <p:nvSpPr>
            <p:cNvPr name="Freeform 11" id="11"/>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2" id="12"/>
          <p:cNvGrpSpPr/>
          <p:nvPr/>
        </p:nvGrpSpPr>
        <p:grpSpPr>
          <a:xfrm rot="-5400000">
            <a:off x="4980926" y="-2587876"/>
            <a:ext cx="1629197" cy="7951652"/>
            <a:chOff x="0" y="0"/>
            <a:chExt cx="2354580" cy="11492046"/>
          </a:xfrm>
        </p:grpSpPr>
        <p:sp>
          <p:nvSpPr>
            <p:cNvPr name="Freeform 13" id="13"/>
            <p:cNvSpPr/>
            <p:nvPr/>
          </p:nvSpPr>
          <p:spPr>
            <a:xfrm flipH="false" flipV="false" rot="0">
              <a:off x="0" y="0"/>
              <a:ext cx="2353310" cy="11492046"/>
            </a:xfrm>
            <a:custGeom>
              <a:avLst/>
              <a:gdLst/>
              <a:ahLst/>
              <a:cxnLst/>
              <a:rect r="r" b="b" t="t" l="l"/>
              <a:pathLst>
                <a:path h="11492046" w="2353310">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5"/>
                    <a:pt x="331470" y="11265986"/>
                    <a:pt x="784860" y="11424736"/>
                  </a:cubicBezTo>
                  <a:close/>
                </a:path>
              </a:pathLst>
            </a:custGeom>
            <a:solidFill>
              <a:srgbClr val="2B4A9D"/>
            </a:solidFill>
          </p:spPr>
        </p:sp>
      </p:grpSp>
      <p:grpSp>
        <p:nvGrpSpPr>
          <p:cNvPr name="Group 14" id="14"/>
          <p:cNvGrpSpPr/>
          <p:nvPr/>
        </p:nvGrpSpPr>
        <p:grpSpPr>
          <a:xfrm rot="-5400000">
            <a:off x="568482" y="2554884"/>
            <a:ext cx="829509" cy="1966473"/>
            <a:chOff x="0" y="0"/>
            <a:chExt cx="2354580" cy="5581882"/>
          </a:xfrm>
        </p:grpSpPr>
        <p:sp>
          <p:nvSpPr>
            <p:cNvPr name="Freeform 15" id="15"/>
            <p:cNvSpPr/>
            <p:nvPr/>
          </p:nvSpPr>
          <p:spPr>
            <a:xfrm flipH="false" flipV="false" rot="0">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16" id="16"/>
          <p:cNvGrpSpPr/>
          <p:nvPr/>
        </p:nvGrpSpPr>
        <p:grpSpPr>
          <a:xfrm rot="-5400000">
            <a:off x="539525" y="4341415"/>
            <a:ext cx="829509" cy="1966473"/>
            <a:chOff x="0" y="0"/>
            <a:chExt cx="2354580" cy="5581882"/>
          </a:xfrm>
        </p:grpSpPr>
        <p:sp>
          <p:nvSpPr>
            <p:cNvPr name="Freeform 17" id="17"/>
            <p:cNvSpPr/>
            <p:nvPr/>
          </p:nvSpPr>
          <p:spPr>
            <a:xfrm flipH="false" flipV="false" rot="0">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18" id="18"/>
          <p:cNvGrpSpPr/>
          <p:nvPr/>
        </p:nvGrpSpPr>
        <p:grpSpPr>
          <a:xfrm rot="-5400000">
            <a:off x="553777" y="6127946"/>
            <a:ext cx="829509" cy="1966473"/>
            <a:chOff x="0" y="0"/>
            <a:chExt cx="2354580" cy="5581882"/>
          </a:xfrm>
        </p:grpSpPr>
        <p:sp>
          <p:nvSpPr>
            <p:cNvPr name="Freeform 19" id="19"/>
            <p:cNvSpPr/>
            <p:nvPr/>
          </p:nvSpPr>
          <p:spPr>
            <a:xfrm flipH="false" flipV="false" rot="0">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20" id="20"/>
          <p:cNvGrpSpPr/>
          <p:nvPr/>
        </p:nvGrpSpPr>
        <p:grpSpPr>
          <a:xfrm rot="-5400000">
            <a:off x="539525" y="7685700"/>
            <a:ext cx="829509" cy="1966473"/>
            <a:chOff x="0" y="0"/>
            <a:chExt cx="2354580" cy="5581882"/>
          </a:xfrm>
        </p:grpSpPr>
        <p:sp>
          <p:nvSpPr>
            <p:cNvPr name="Freeform 21" id="21"/>
            <p:cNvSpPr/>
            <p:nvPr/>
          </p:nvSpPr>
          <p:spPr>
            <a:xfrm flipH="false" flipV="false" rot="0">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name="TextBox 22" id="22"/>
          <p:cNvSpPr txBox="true"/>
          <p:nvPr/>
        </p:nvSpPr>
        <p:spPr>
          <a:xfrm rot="0">
            <a:off x="2123218" y="878380"/>
            <a:ext cx="7020782" cy="895350"/>
          </a:xfrm>
          <a:prstGeom prst="rect">
            <a:avLst/>
          </a:prstGeom>
        </p:spPr>
        <p:txBody>
          <a:bodyPr anchor="t" rtlCol="false" tIns="0" lIns="0" bIns="0" rIns="0">
            <a:spAutoFit/>
          </a:bodyPr>
          <a:lstStyle/>
          <a:p>
            <a:pPr algn="ctr">
              <a:lnSpc>
                <a:spcPts val="6300"/>
              </a:lnSpc>
            </a:pPr>
            <a:r>
              <a:rPr lang="en-US" sz="6000" spc="300">
                <a:solidFill>
                  <a:srgbClr val="FFFFFF"/>
                </a:solidFill>
                <a:latin typeface="Poppins ExtraBold"/>
              </a:rPr>
              <a:t>OBJECTIVE</a:t>
            </a:r>
          </a:p>
        </p:txBody>
      </p:sp>
      <p:sp>
        <p:nvSpPr>
          <p:cNvPr name="TextBox 23" id="23"/>
          <p:cNvSpPr txBox="true"/>
          <p:nvPr/>
        </p:nvSpPr>
        <p:spPr>
          <a:xfrm rot="0">
            <a:off x="2428018" y="3066216"/>
            <a:ext cx="8685127" cy="1012190"/>
          </a:xfrm>
          <a:prstGeom prst="rect">
            <a:avLst/>
          </a:prstGeom>
        </p:spPr>
        <p:txBody>
          <a:bodyPr anchor="t" rtlCol="false" tIns="0" lIns="0" bIns="0" rIns="0">
            <a:spAutoFit/>
          </a:bodyPr>
          <a:lstStyle/>
          <a:p>
            <a:pPr>
              <a:lnSpc>
                <a:spcPts val="4060"/>
              </a:lnSpc>
            </a:pPr>
            <a:r>
              <a:rPr lang="en-US" sz="2900" spc="290">
                <a:solidFill>
                  <a:srgbClr val="2B4A9D"/>
                </a:solidFill>
                <a:latin typeface="Lato Bold"/>
              </a:rPr>
              <a:t>Sentiment Analysis to determine the attitude of the mass is +ve,-ve or neutral.</a:t>
            </a:r>
          </a:p>
        </p:txBody>
      </p:sp>
      <p:sp>
        <p:nvSpPr>
          <p:cNvPr name="TextBox 24" id="24"/>
          <p:cNvSpPr txBox="true"/>
          <p:nvPr/>
        </p:nvSpPr>
        <p:spPr>
          <a:xfrm rot="0">
            <a:off x="2428018" y="4718902"/>
            <a:ext cx="8254787" cy="1526540"/>
          </a:xfrm>
          <a:prstGeom prst="rect">
            <a:avLst/>
          </a:prstGeom>
        </p:spPr>
        <p:txBody>
          <a:bodyPr anchor="t" rtlCol="false" tIns="0" lIns="0" bIns="0" rIns="0">
            <a:spAutoFit/>
          </a:bodyPr>
          <a:lstStyle/>
          <a:p>
            <a:pPr>
              <a:lnSpc>
                <a:spcPts val="4060"/>
              </a:lnSpc>
            </a:pPr>
            <a:r>
              <a:rPr lang="en-US" sz="2900" spc="290">
                <a:solidFill>
                  <a:srgbClr val="2B4A9D"/>
                </a:solidFill>
                <a:latin typeface="Lato Bold"/>
              </a:rPr>
              <a:t>Graphical representation of the sentiment in form of confusion matrix,ROC-AUC curve,etc.</a:t>
            </a:r>
          </a:p>
        </p:txBody>
      </p:sp>
      <p:sp>
        <p:nvSpPr>
          <p:cNvPr name="TextBox 25" id="25"/>
          <p:cNvSpPr txBox="true"/>
          <p:nvPr/>
        </p:nvSpPr>
        <p:spPr>
          <a:xfrm rot="0">
            <a:off x="2375666" y="6699679"/>
            <a:ext cx="8536039" cy="1057275"/>
          </a:xfrm>
          <a:prstGeom prst="rect">
            <a:avLst/>
          </a:prstGeom>
        </p:spPr>
        <p:txBody>
          <a:bodyPr anchor="t" rtlCol="false" tIns="0" lIns="0" bIns="0" rIns="0">
            <a:spAutoFit/>
          </a:bodyPr>
          <a:lstStyle/>
          <a:p>
            <a:pPr>
              <a:lnSpc>
                <a:spcPts val="4200"/>
              </a:lnSpc>
            </a:pPr>
            <a:r>
              <a:rPr lang="en-US" sz="3000" spc="300">
                <a:solidFill>
                  <a:srgbClr val="2B4A9D"/>
                </a:solidFill>
                <a:latin typeface="Lato Bold"/>
              </a:rPr>
              <a:t>To find the machine learning algorithm that best fits the twitter data set.</a:t>
            </a:r>
          </a:p>
        </p:txBody>
      </p:sp>
      <p:sp>
        <p:nvSpPr>
          <p:cNvPr name="TextBox 26" id="26"/>
          <p:cNvSpPr txBox="true"/>
          <p:nvPr/>
        </p:nvSpPr>
        <p:spPr>
          <a:xfrm rot="0">
            <a:off x="2375666" y="8385603"/>
            <a:ext cx="7872076" cy="1057275"/>
          </a:xfrm>
          <a:prstGeom prst="rect">
            <a:avLst/>
          </a:prstGeom>
        </p:spPr>
        <p:txBody>
          <a:bodyPr anchor="t" rtlCol="false" tIns="0" lIns="0" bIns="0" rIns="0">
            <a:spAutoFit/>
          </a:bodyPr>
          <a:lstStyle/>
          <a:p>
            <a:pPr>
              <a:lnSpc>
                <a:spcPts val="4200"/>
              </a:lnSpc>
            </a:pPr>
            <a:r>
              <a:rPr lang="en-US" sz="3000" spc="300">
                <a:solidFill>
                  <a:srgbClr val="2B4A9D"/>
                </a:solidFill>
                <a:latin typeface="Lato Bold"/>
              </a:rPr>
              <a:t>To achieve the accuracy of our model greater than 95%.</a:t>
            </a:r>
          </a:p>
        </p:txBody>
      </p:sp>
      <p:sp>
        <p:nvSpPr>
          <p:cNvPr name="TextBox 27" id="27"/>
          <p:cNvSpPr txBox="true"/>
          <p:nvPr/>
        </p:nvSpPr>
        <p:spPr>
          <a:xfrm rot="0">
            <a:off x="1502635" y="3234896"/>
            <a:ext cx="200769" cy="514350"/>
          </a:xfrm>
          <a:prstGeom prst="rect">
            <a:avLst/>
          </a:prstGeom>
        </p:spPr>
        <p:txBody>
          <a:bodyPr anchor="t" rtlCol="false" tIns="0" lIns="0" bIns="0" rIns="0">
            <a:spAutoFit/>
          </a:bodyPr>
          <a:lstStyle/>
          <a:p>
            <a:pPr algn="ctr">
              <a:lnSpc>
                <a:spcPts val="4200"/>
              </a:lnSpc>
            </a:pPr>
            <a:r>
              <a:rPr lang="en-US" sz="3000">
                <a:solidFill>
                  <a:srgbClr val="FFFFFF"/>
                </a:solidFill>
                <a:latin typeface="Canva Sans Bold"/>
              </a:rPr>
              <a:t>1</a:t>
            </a:r>
          </a:p>
        </p:txBody>
      </p:sp>
      <p:sp>
        <p:nvSpPr>
          <p:cNvPr name="Freeform 28" id="28"/>
          <p:cNvSpPr/>
          <p:nvPr/>
        </p:nvSpPr>
        <p:spPr>
          <a:xfrm flipH="false" flipV="false" rot="0">
            <a:off x="14082224" y="3801932"/>
            <a:ext cx="2588021" cy="2588021"/>
          </a:xfrm>
          <a:custGeom>
            <a:avLst/>
            <a:gdLst/>
            <a:ahLst/>
            <a:cxnLst/>
            <a:rect r="r" b="b" t="t" l="l"/>
            <a:pathLst>
              <a:path h="2588021" w="2588021">
                <a:moveTo>
                  <a:pt x="0" y="0"/>
                </a:moveTo>
                <a:lnTo>
                  <a:pt x="2588021" y="0"/>
                </a:lnTo>
                <a:lnTo>
                  <a:pt x="2588021" y="2588021"/>
                </a:lnTo>
                <a:lnTo>
                  <a:pt x="0" y="25880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9" id="29"/>
          <p:cNvSpPr txBox="true"/>
          <p:nvPr/>
        </p:nvSpPr>
        <p:spPr>
          <a:xfrm rot="0">
            <a:off x="1414752" y="4996397"/>
            <a:ext cx="212378" cy="514350"/>
          </a:xfrm>
          <a:prstGeom prst="rect">
            <a:avLst/>
          </a:prstGeom>
        </p:spPr>
        <p:txBody>
          <a:bodyPr anchor="t" rtlCol="false" tIns="0" lIns="0" bIns="0" rIns="0">
            <a:spAutoFit/>
          </a:bodyPr>
          <a:lstStyle/>
          <a:p>
            <a:pPr algn="ctr">
              <a:lnSpc>
                <a:spcPts val="4200"/>
              </a:lnSpc>
            </a:pPr>
            <a:r>
              <a:rPr lang="en-US" sz="3000">
                <a:solidFill>
                  <a:srgbClr val="FFFFFF"/>
                </a:solidFill>
                <a:latin typeface="Canva Sans Bold"/>
              </a:rPr>
              <a:t>2</a:t>
            </a:r>
          </a:p>
        </p:txBody>
      </p:sp>
      <p:sp>
        <p:nvSpPr>
          <p:cNvPr name="TextBox 30" id="30"/>
          <p:cNvSpPr txBox="true"/>
          <p:nvPr/>
        </p:nvSpPr>
        <p:spPr>
          <a:xfrm rot="0">
            <a:off x="1514541" y="6825433"/>
            <a:ext cx="225177" cy="514350"/>
          </a:xfrm>
          <a:prstGeom prst="rect">
            <a:avLst/>
          </a:prstGeom>
        </p:spPr>
        <p:txBody>
          <a:bodyPr anchor="t" rtlCol="false" tIns="0" lIns="0" bIns="0" rIns="0">
            <a:spAutoFit/>
          </a:bodyPr>
          <a:lstStyle/>
          <a:p>
            <a:pPr algn="ctr">
              <a:lnSpc>
                <a:spcPts val="4200"/>
              </a:lnSpc>
            </a:pPr>
            <a:r>
              <a:rPr lang="en-US" sz="3000">
                <a:solidFill>
                  <a:srgbClr val="FFFFFF"/>
                </a:solidFill>
                <a:latin typeface="Canva Sans Bold"/>
              </a:rPr>
              <a:t>3</a:t>
            </a:r>
          </a:p>
        </p:txBody>
      </p:sp>
      <p:sp>
        <p:nvSpPr>
          <p:cNvPr name="TextBox 31" id="31"/>
          <p:cNvSpPr txBox="true"/>
          <p:nvPr/>
        </p:nvSpPr>
        <p:spPr>
          <a:xfrm rot="0">
            <a:off x="1502635" y="8383187"/>
            <a:ext cx="237083" cy="514350"/>
          </a:xfrm>
          <a:prstGeom prst="rect">
            <a:avLst/>
          </a:prstGeom>
        </p:spPr>
        <p:txBody>
          <a:bodyPr anchor="t" rtlCol="false" tIns="0" lIns="0" bIns="0" rIns="0">
            <a:spAutoFit/>
          </a:bodyPr>
          <a:lstStyle/>
          <a:p>
            <a:pPr algn="ctr">
              <a:lnSpc>
                <a:spcPts val="4200"/>
              </a:lnSpc>
            </a:pPr>
            <a:r>
              <a:rPr lang="en-US" sz="3000">
                <a:solidFill>
                  <a:srgbClr val="FFFFFF"/>
                </a:solidFill>
                <a:latin typeface="Canva Sans Bold"/>
              </a:rPr>
              <a:t>4</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13001" y="-1128319"/>
            <a:ext cx="5770168" cy="5770168"/>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B4A9D"/>
            </a:solidFill>
          </p:spPr>
        </p:sp>
      </p:grpSp>
      <p:grpSp>
        <p:nvGrpSpPr>
          <p:cNvPr name="Group 4" id="4"/>
          <p:cNvGrpSpPr/>
          <p:nvPr/>
        </p:nvGrpSpPr>
        <p:grpSpPr>
          <a:xfrm rot="0">
            <a:off x="3785978" y="1249043"/>
            <a:ext cx="2061999" cy="7875476"/>
            <a:chOff x="0" y="0"/>
            <a:chExt cx="874407" cy="3339658"/>
          </a:xfrm>
        </p:grpSpPr>
        <p:sp>
          <p:nvSpPr>
            <p:cNvPr name="Freeform 5" id="5"/>
            <p:cNvSpPr/>
            <p:nvPr/>
          </p:nvSpPr>
          <p:spPr>
            <a:xfrm flipH="false" flipV="false" rot="0">
              <a:off x="0" y="0"/>
              <a:ext cx="874407" cy="3339659"/>
            </a:xfrm>
            <a:custGeom>
              <a:avLst/>
              <a:gdLst/>
              <a:ahLst/>
              <a:cxnLst/>
              <a:rect r="r" b="b" t="t" l="l"/>
              <a:pathLst>
                <a:path h="3339659" w="874407">
                  <a:moveTo>
                    <a:pt x="0" y="0"/>
                  </a:moveTo>
                  <a:lnTo>
                    <a:pt x="874407" y="0"/>
                  </a:lnTo>
                  <a:lnTo>
                    <a:pt x="874407" y="3339659"/>
                  </a:lnTo>
                  <a:lnTo>
                    <a:pt x="0" y="3339659"/>
                  </a:lnTo>
                  <a:close/>
                </a:path>
              </a:pathLst>
            </a:custGeom>
            <a:solidFill>
              <a:srgbClr val="5271FF"/>
            </a:solidFill>
          </p:spPr>
        </p:sp>
      </p:grpSp>
      <p:grpSp>
        <p:nvGrpSpPr>
          <p:cNvPr name="Group 6" id="6"/>
          <p:cNvGrpSpPr/>
          <p:nvPr/>
        </p:nvGrpSpPr>
        <p:grpSpPr>
          <a:xfrm rot="0">
            <a:off x="619537" y="8172754"/>
            <a:ext cx="1635964" cy="1633346"/>
            <a:chOff x="0" y="0"/>
            <a:chExt cx="6350000" cy="6339840"/>
          </a:xfrm>
        </p:grpSpPr>
        <p:sp>
          <p:nvSpPr>
            <p:cNvPr name="Freeform 7" id="7"/>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grpSp>
        <p:nvGrpSpPr>
          <p:cNvPr name="Group 8" id="8"/>
          <p:cNvGrpSpPr/>
          <p:nvPr/>
        </p:nvGrpSpPr>
        <p:grpSpPr>
          <a:xfrm rot="5400000">
            <a:off x="618228" y="566151"/>
            <a:ext cx="1635964" cy="1633346"/>
            <a:chOff x="0" y="0"/>
            <a:chExt cx="6350000" cy="6339840"/>
          </a:xfrm>
        </p:grpSpPr>
        <p:sp>
          <p:nvSpPr>
            <p:cNvPr name="Freeform 9" id="9"/>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sp>
        <p:nvSpPr>
          <p:cNvPr name="TextBox 10" id="10"/>
          <p:cNvSpPr txBox="true"/>
          <p:nvPr/>
        </p:nvSpPr>
        <p:spPr>
          <a:xfrm rot="-5400000">
            <a:off x="-518735" y="4339054"/>
            <a:ext cx="5562286" cy="1695454"/>
          </a:xfrm>
          <a:prstGeom prst="rect">
            <a:avLst/>
          </a:prstGeom>
        </p:spPr>
        <p:txBody>
          <a:bodyPr anchor="t" rtlCol="false" tIns="0" lIns="0" bIns="0" rIns="0">
            <a:spAutoFit/>
          </a:bodyPr>
          <a:lstStyle/>
          <a:p>
            <a:pPr algn="just">
              <a:lnSpc>
                <a:spcPts val="6300"/>
              </a:lnSpc>
            </a:pPr>
            <a:r>
              <a:rPr lang="en-US" sz="6000" spc="300">
                <a:solidFill>
                  <a:srgbClr val="2B4A9D"/>
                </a:solidFill>
                <a:latin typeface="Poppins ExtraBold"/>
              </a:rPr>
              <a:t>PROCESS FLOWCHART</a:t>
            </a:r>
          </a:p>
        </p:txBody>
      </p:sp>
      <p:sp>
        <p:nvSpPr>
          <p:cNvPr name="Freeform 11" id="11"/>
          <p:cNvSpPr/>
          <p:nvPr/>
        </p:nvSpPr>
        <p:spPr>
          <a:xfrm flipH="false" flipV="false" rot="0">
            <a:off x="4190500" y="1887729"/>
            <a:ext cx="12686834" cy="6598103"/>
          </a:xfrm>
          <a:custGeom>
            <a:avLst/>
            <a:gdLst/>
            <a:ahLst/>
            <a:cxnLst/>
            <a:rect r="r" b="b" t="t" l="l"/>
            <a:pathLst>
              <a:path h="6598103" w="12686834">
                <a:moveTo>
                  <a:pt x="0" y="0"/>
                </a:moveTo>
                <a:lnTo>
                  <a:pt x="12686833" y="0"/>
                </a:lnTo>
                <a:lnTo>
                  <a:pt x="12686833" y="6598103"/>
                </a:lnTo>
                <a:lnTo>
                  <a:pt x="0" y="6598103"/>
                </a:lnTo>
                <a:lnTo>
                  <a:pt x="0" y="0"/>
                </a:lnTo>
                <a:close/>
              </a:path>
            </a:pathLst>
          </a:custGeom>
          <a:blipFill>
            <a:blip r:embed="rId2"/>
            <a:stretch>
              <a:fillRect l="0" t="0" r="0" b="-1931"/>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305021" y="-2492352"/>
            <a:ext cx="5770168" cy="5770168"/>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B4A9D"/>
            </a:solidFill>
          </p:spPr>
        </p:sp>
      </p:grpSp>
      <p:grpSp>
        <p:nvGrpSpPr>
          <p:cNvPr name="Group 4" id="4"/>
          <p:cNvGrpSpPr/>
          <p:nvPr/>
        </p:nvGrpSpPr>
        <p:grpSpPr>
          <a:xfrm rot="0">
            <a:off x="718458" y="566151"/>
            <a:ext cx="2396931" cy="9154697"/>
            <a:chOff x="0" y="0"/>
            <a:chExt cx="874407" cy="3339658"/>
          </a:xfrm>
        </p:grpSpPr>
        <p:sp>
          <p:nvSpPr>
            <p:cNvPr name="Freeform 5" id="5"/>
            <p:cNvSpPr/>
            <p:nvPr/>
          </p:nvSpPr>
          <p:spPr>
            <a:xfrm flipH="false" flipV="false" rot="0">
              <a:off x="0" y="0"/>
              <a:ext cx="874407" cy="3339659"/>
            </a:xfrm>
            <a:custGeom>
              <a:avLst/>
              <a:gdLst/>
              <a:ahLst/>
              <a:cxnLst/>
              <a:rect r="r" b="b" t="t" l="l"/>
              <a:pathLst>
                <a:path h="3339659" w="874407">
                  <a:moveTo>
                    <a:pt x="0" y="0"/>
                  </a:moveTo>
                  <a:lnTo>
                    <a:pt x="874407" y="0"/>
                  </a:lnTo>
                  <a:lnTo>
                    <a:pt x="874407" y="3339659"/>
                  </a:lnTo>
                  <a:lnTo>
                    <a:pt x="0" y="3339659"/>
                  </a:lnTo>
                  <a:close/>
                </a:path>
              </a:pathLst>
            </a:custGeom>
            <a:solidFill>
              <a:srgbClr val="5271FF"/>
            </a:solidFill>
          </p:spPr>
        </p:sp>
      </p:grpSp>
      <p:grpSp>
        <p:nvGrpSpPr>
          <p:cNvPr name="Group 6" id="6"/>
          <p:cNvGrpSpPr/>
          <p:nvPr/>
        </p:nvGrpSpPr>
        <p:grpSpPr>
          <a:xfrm rot="0">
            <a:off x="6747069" y="5894406"/>
            <a:ext cx="11540931" cy="4392594"/>
            <a:chOff x="0" y="0"/>
            <a:chExt cx="4210163" cy="1602430"/>
          </a:xfrm>
        </p:grpSpPr>
        <p:sp>
          <p:nvSpPr>
            <p:cNvPr name="Freeform 7" id="7"/>
            <p:cNvSpPr/>
            <p:nvPr/>
          </p:nvSpPr>
          <p:spPr>
            <a:xfrm flipH="false" flipV="false" rot="0">
              <a:off x="0" y="0"/>
              <a:ext cx="4210163" cy="1602430"/>
            </a:xfrm>
            <a:custGeom>
              <a:avLst/>
              <a:gdLst/>
              <a:ahLst/>
              <a:cxnLst/>
              <a:rect r="r" b="b" t="t" l="l"/>
              <a:pathLst>
                <a:path h="1602430" w="4210163">
                  <a:moveTo>
                    <a:pt x="0" y="0"/>
                  </a:moveTo>
                  <a:lnTo>
                    <a:pt x="4210163" y="0"/>
                  </a:lnTo>
                  <a:lnTo>
                    <a:pt x="4210163" y="1602430"/>
                  </a:lnTo>
                  <a:lnTo>
                    <a:pt x="0" y="1602430"/>
                  </a:lnTo>
                  <a:close/>
                </a:path>
              </a:pathLst>
            </a:custGeom>
            <a:solidFill>
              <a:srgbClr val="2B4A9D"/>
            </a:solidFill>
          </p:spPr>
        </p:sp>
      </p:grpSp>
      <p:grpSp>
        <p:nvGrpSpPr>
          <p:cNvPr name="Group 8" id="8"/>
          <p:cNvGrpSpPr/>
          <p:nvPr/>
        </p:nvGrpSpPr>
        <p:grpSpPr>
          <a:xfrm rot="0">
            <a:off x="3336986" y="-9994"/>
            <a:ext cx="14951014" cy="417760"/>
            <a:chOff x="0" y="0"/>
            <a:chExt cx="5454170" cy="152400"/>
          </a:xfrm>
        </p:grpSpPr>
        <p:sp>
          <p:nvSpPr>
            <p:cNvPr name="Freeform 9" id="9"/>
            <p:cNvSpPr/>
            <p:nvPr/>
          </p:nvSpPr>
          <p:spPr>
            <a:xfrm flipH="false" flipV="false" rot="0">
              <a:off x="0" y="0"/>
              <a:ext cx="5454171" cy="152400"/>
            </a:xfrm>
            <a:custGeom>
              <a:avLst/>
              <a:gdLst/>
              <a:ahLst/>
              <a:cxnLst/>
              <a:rect r="r" b="b" t="t" l="l"/>
              <a:pathLst>
                <a:path h="152400" w="5454171">
                  <a:moveTo>
                    <a:pt x="0" y="0"/>
                  </a:moveTo>
                  <a:lnTo>
                    <a:pt x="5454171" y="0"/>
                  </a:lnTo>
                  <a:lnTo>
                    <a:pt x="5454171" y="152400"/>
                  </a:lnTo>
                  <a:lnTo>
                    <a:pt x="0" y="152400"/>
                  </a:lnTo>
                  <a:close/>
                </a:path>
              </a:pathLst>
            </a:custGeom>
            <a:solidFill>
              <a:srgbClr val="2B4A9D"/>
            </a:solidFill>
          </p:spPr>
        </p:sp>
      </p:grpSp>
      <p:grpSp>
        <p:nvGrpSpPr>
          <p:cNvPr name="Group 10" id="10"/>
          <p:cNvGrpSpPr/>
          <p:nvPr/>
        </p:nvGrpSpPr>
        <p:grpSpPr>
          <a:xfrm rot="0">
            <a:off x="1396139" y="1146804"/>
            <a:ext cx="7304695" cy="7993392"/>
            <a:chOff x="0" y="0"/>
            <a:chExt cx="9739593" cy="10657856"/>
          </a:xfrm>
        </p:grpSpPr>
        <p:pic>
          <p:nvPicPr>
            <p:cNvPr name="Picture 11" id="11"/>
            <p:cNvPicPr>
              <a:picLocks noChangeAspect="true"/>
            </p:cNvPicPr>
            <p:nvPr/>
          </p:nvPicPr>
          <p:blipFill>
            <a:blip r:embed="rId2"/>
            <a:srcRect l="15775" t="0" r="15775" b="0"/>
            <a:stretch>
              <a:fillRect/>
            </a:stretch>
          </p:blipFill>
          <p:spPr>
            <a:xfrm flipH="false" flipV="false">
              <a:off x="0" y="0"/>
              <a:ext cx="9739593" cy="10657856"/>
            </a:xfrm>
            <a:prstGeom prst="rect">
              <a:avLst/>
            </a:prstGeom>
          </p:spPr>
        </p:pic>
      </p:grpSp>
      <p:sp>
        <p:nvSpPr>
          <p:cNvPr name="TextBox 12" id="12"/>
          <p:cNvSpPr txBox="true"/>
          <p:nvPr/>
        </p:nvSpPr>
        <p:spPr>
          <a:xfrm rot="0">
            <a:off x="9292476" y="1363772"/>
            <a:ext cx="8510076" cy="558170"/>
          </a:xfrm>
          <a:prstGeom prst="rect">
            <a:avLst/>
          </a:prstGeom>
        </p:spPr>
        <p:txBody>
          <a:bodyPr anchor="t" rtlCol="false" tIns="0" lIns="0" bIns="0" rIns="0">
            <a:spAutoFit/>
          </a:bodyPr>
          <a:lstStyle/>
          <a:p>
            <a:pPr algn="ctr">
              <a:lnSpc>
                <a:spcPts val="3990"/>
              </a:lnSpc>
            </a:pPr>
            <a:r>
              <a:rPr lang="en-US" sz="3800" spc="190">
                <a:solidFill>
                  <a:srgbClr val="2B4A9D"/>
                </a:solidFill>
                <a:latin typeface="Poppins ExtraBold"/>
              </a:rPr>
              <a:t>SOURCE OF TWITTER DATA SET </a:t>
            </a:r>
          </a:p>
        </p:txBody>
      </p:sp>
      <p:sp>
        <p:nvSpPr>
          <p:cNvPr name="TextBox 13" id="13"/>
          <p:cNvSpPr txBox="true"/>
          <p:nvPr/>
        </p:nvSpPr>
        <p:spPr>
          <a:xfrm rot="0">
            <a:off x="9292476" y="6462226"/>
            <a:ext cx="8510076" cy="3190875"/>
          </a:xfrm>
          <a:prstGeom prst="rect">
            <a:avLst/>
          </a:prstGeom>
        </p:spPr>
        <p:txBody>
          <a:bodyPr anchor="t" rtlCol="false" tIns="0" lIns="0" bIns="0" rIns="0">
            <a:spAutoFit/>
          </a:bodyPr>
          <a:lstStyle/>
          <a:p>
            <a:pPr marL="647703" indent="-323852" lvl="1">
              <a:lnSpc>
                <a:spcPts val="4200"/>
              </a:lnSpc>
              <a:buFont typeface="Arial"/>
              <a:buChar char="•"/>
            </a:pPr>
            <a:r>
              <a:rPr lang="en-US" sz="3000" spc="300">
                <a:solidFill>
                  <a:srgbClr val="FFFFFF"/>
                </a:solidFill>
                <a:latin typeface="Lato Bold"/>
              </a:rPr>
              <a:t>Tweet id:</a:t>
            </a:r>
            <a:r>
              <a:rPr lang="en-US" sz="3000" spc="300">
                <a:solidFill>
                  <a:srgbClr val="FFFFFF"/>
                </a:solidFill>
                <a:latin typeface="Lato"/>
              </a:rPr>
              <a:t> Unique id of the tweet.</a:t>
            </a:r>
          </a:p>
          <a:p>
            <a:pPr marL="647703" indent="-323852" lvl="1">
              <a:lnSpc>
                <a:spcPts val="4200"/>
              </a:lnSpc>
              <a:buFont typeface="Arial"/>
              <a:buChar char="•"/>
            </a:pPr>
            <a:r>
              <a:rPr lang="en-US" sz="3000" spc="300">
                <a:solidFill>
                  <a:srgbClr val="FFFFFF"/>
                </a:solidFill>
                <a:latin typeface="Lato Bold"/>
              </a:rPr>
              <a:t>Entity:</a:t>
            </a:r>
            <a:r>
              <a:rPr lang="en-US" sz="3000" spc="300">
                <a:solidFill>
                  <a:srgbClr val="FFFFFF"/>
                </a:solidFill>
                <a:latin typeface="Lato"/>
              </a:rPr>
              <a:t> It represents the type of game.</a:t>
            </a:r>
          </a:p>
          <a:p>
            <a:pPr marL="647703" indent="-323852" lvl="1">
              <a:lnSpc>
                <a:spcPts val="4200"/>
              </a:lnSpc>
              <a:buFont typeface="Arial"/>
              <a:buChar char="•"/>
            </a:pPr>
            <a:r>
              <a:rPr lang="en-US" sz="3000" spc="300">
                <a:solidFill>
                  <a:srgbClr val="FFFFFF"/>
                </a:solidFill>
                <a:latin typeface="Lato Bold"/>
              </a:rPr>
              <a:t>Sentiment:</a:t>
            </a:r>
            <a:r>
              <a:rPr lang="en-US" sz="3000" spc="300">
                <a:solidFill>
                  <a:srgbClr val="FFFFFF"/>
                </a:solidFill>
                <a:latin typeface="Lato"/>
              </a:rPr>
              <a:t> the polarity of the tweet (positive, negative or neutral).</a:t>
            </a:r>
          </a:p>
          <a:p>
            <a:pPr marL="647703" indent="-323852" lvl="1">
              <a:lnSpc>
                <a:spcPts val="4200"/>
              </a:lnSpc>
              <a:buFont typeface="Arial"/>
              <a:buChar char="•"/>
            </a:pPr>
            <a:r>
              <a:rPr lang="en-US" sz="3000" spc="300">
                <a:solidFill>
                  <a:srgbClr val="FFFFFF"/>
                </a:solidFill>
                <a:latin typeface="Lato Bold"/>
              </a:rPr>
              <a:t>Tweet content:</a:t>
            </a:r>
            <a:r>
              <a:rPr lang="en-US" sz="3000" spc="300">
                <a:solidFill>
                  <a:srgbClr val="FFFFFF"/>
                </a:solidFill>
                <a:latin typeface="Lato"/>
              </a:rPr>
              <a:t> It refers to the text of the tweet.</a:t>
            </a:r>
          </a:p>
        </p:txBody>
      </p:sp>
      <p:sp>
        <p:nvSpPr>
          <p:cNvPr name="TextBox 14" id="14"/>
          <p:cNvSpPr txBox="true"/>
          <p:nvPr/>
        </p:nvSpPr>
        <p:spPr>
          <a:xfrm rot="0">
            <a:off x="9292476" y="2282560"/>
            <a:ext cx="8510076" cy="798829"/>
          </a:xfrm>
          <a:prstGeom prst="rect">
            <a:avLst/>
          </a:prstGeom>
        </p:spPr>
        <p:txBody>
          <a:bodyPr anchor="t" rtlCol="false" tIns="0" lIns="0" bIns="0" rIns="0">
            <a:spAutoFit/>
          </a:bodyPr>
          <a:lstStyle/>
          <a:p>
            <a:pPr>
              <a:lnSpc>
                <a:spcPts val="3220"/>
              </a:lnSpc>
            </a:pPr>
            <a:r>
              <a:rPr lang="en-US" sz="2300" spc="230">
                <a:solidFill>
                  <a:srgbClr val="000000"/>
                </a:solidFill>
                <a:latin typeface="Lato Italics"/>
              </a:rPr>
              <a:t>HTTPS://WWW.KAGGLE.COM/DATASETS/JP797498E/TWITTER-ENTITY-SENTIMENT-ANALYSIS</a:t>
            </a:r>
          </a:p>
        </p:txBody>
      </p:sp>
      <p:sp>
        <p:nvSpPr>
          <p:cNvPr name="TextBox 15" id="15"/>
          <p:cNvSpPr txBox="true"/>
          <p:nvPr/>
        </p:nvSpPr>
        <p:spPr>
          <a:xfrm rot="0">
            <a:off x="9144000" y="3433815"/>
            <a:ext cx="8995524" cy="1671320"/>
          </a:xfrm>
          <a:prstGeom prst="rect">
            <a:avLst/>
          </a:prstGeom>
        </p:spPr>
        <p:txBody>
          <a:bodyPr anchor="t" rtlCol="false" tIns="0" lIns="0" bIns="0" rIns="0">
            <a:spAutoFit/>
          </a:bodyPr>
          <a:lstStyle/>
          <a:p>
            <a:pPr>
              <a:lnSpc>
                <a:spcPts val="4480"/>
              </a:lnSpc>
              <a:spcBef>
                <a:spcPct val="0"/>
              </a:spcBef>
            </a:pPr>
            <a:r>
              <a:rPr lang="en-US" sz="3200" spc="320">
                <a:solidFill>
                  <a:srgbClr val="000000"/>
                </a:solidFill>
                <a:latin typeface="Lato"/>
              </a:rPr>
              <a:t>Twitter sentiment Analysis Dataset is taken from Kaggle Website that consists 69491 of rows and 4 columns.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80498" y="886353"/>
            <a:ext cx="15327005" cy="1005843"/>
          </a:xfrm>
          <a:prstGeom prst="rect">
            <a:avLst/>
          </a:prstGeom>
        </p:spPr>
        <p:txBody>
          <a:bodyPr anchor="t" rtlCol="false" tIns="0" lIns="0" bIns="0" rIns="0">
            <a:spAutoFit/>
          </a:bodyPr>
          <a:lstStyle/>
          <a:p>
            <a:pPr algn="ctr">
              <a:lnSpc>
                <a:spcPts val="7140"/>
              </a:lnSpc>
            </a:pPr>
            <a:r>
              <a:rPr lang="en-US" sz="6800" spc="340">
                <a:solidFill>
                  <a:srgbClr val="2B4A9D"/>
                </a:solidFill>
                <a:latin typeface="Poppins ExtraBold"/>
              </a:rPr>
              <a:t>2.DATA PREPROCESSING</a:t>
            </a:r>
          </a:p>
        </p:txBody>
      </p:sp>
      <p:grpSp>
        <p:nvGrpSpPr>
          <p:cNvPr name="Group 3" id="3"/>
          <p:cNvGrpSpPr/>
          <p:nvPr/>
        </p:nvGrpSpPr>
        <p:grpSpPr>
          <a:xfrm rot="0">
            <a:off x="9334500" y="2476500"/>
            <a:ext cx="8953500" cy="7810500"/>
            <a:chOff x="0" y="0"/>
            <a:chExt cx="3266261" cy="2849292"/>
          </a:xfrm>
        </p:grpSpPr>
        <p:sp>
          <p:nvSpPr>
            <p:cNvPr name="Freeform 4" id="4"/>
            <p:cNvSpPr/>
            <p:nvPr/>
          </p:nvSpPr>
          <p:spPr>
            <a:xfrm flipH="false" flipV="false" rot="0">
              <a:off x="0" y="0"/>
              <a:ext cx="3266261" cy="2849292"/>
            </a:xfrm>
            <a:custGeom>
              <a:avLst/>
              <a:gdLst/>
              <a:ahLst/>
              <a:cxnLst/>
              <a:rect r="r" b="b" t="t" l="l"/>
              <a:pathLst>
                <a:path h="2849292" w="3266261">
                  <a:moveTo>
                    <a:pt x="0" y="0"/>
                  </a:moveTo>
                  <a:lnTo>
                    <a:pt x="3266261" y="0"/>
                  </a:lnTo>
                  <a:lnTo>
                    <a:pt x="3266261" y="2849292"/>
                  </a:lnTo>
                  <a:lnTo>
                    <a:pt x="0" y="2849292"/>
                  </a:lnTo>
                  <a:close/>
                </a:path>
              </a:pathLst>
            </a:custGeom>
            <a:solidFill>
              <a:srgbClr val="2B4A9D"/>
            </a:solidFill>
          </p:spPr>
        </p:sp>
      </p:grpSp>
      <p:grpSp>
        <p:nvGrpSpPr>
          <p:cNvPr name="Group 5" id="5"/>
          <p:cNvGrpSpPr/>
          <p:nvPr/>
        </p:nvGrpSpPr>
        <p:grpSpPr>
          <a:xfrm rot="0">
            <a:off x="0" y="2476500"/>
            <a:ext cx="8953500" cy="7810500"/>
            <a:chOff x="0" y="0"/>
            <a:chExt cx="3266261" cy="2849292"/>
          </a:xfrm>
        </p:grpSpPr>
        <p:sp>
          <p:nvSpPr>
            <p:cNvPr name="Freeform 6" id="6"/>
            <p:cNvSpPr/>
            <p:nvPr/>
          </p:nvSpPr>
          <p:spPr>
            <a:xfrm flipH="false" flipV="false" rot="0">
              <a:off x="0" y="0"/>
              <a:ext cx="3266261" cy="2849292"/>
            </a:xfrm>
            <a:custGeom>
              <a:avLst/>
              <a:gdLst/>
              <a:ahLst/>
              <a:cxnLst/>
              <a:rect r="r" b="b" t="t" l="l"/>
              <a:pathLst>
                <a:path h="2849292" w="3266261">
                  <a:moveTo>
                    <a:pt x="0" y="0"/>
                  </a:moveTo>
                  <a:lnTo>
                    <a:pt x="3266261" y="0"/>
                  </a:lnTo>
                  <a:lnTo>
                    <a:pt x="3266261" y="2849292"/>
                  </a:lnTo>
                  <a:lnTo>
                    <a:pt x="0" y="2849292"/>
                  </a:lnTo>
                  <a:close/>
                </a:path>
              </a:pathLst>
            </a:custGeom>
            <a:solidFill>
              <a:srgbClr val="2B4A9D"/>
            </a:solidFill>
          </p:spPr>
        </p:sp>
      </p:grpSp>
      <p:sp>
        <p:nvSpPr>
          <p:cNvPr name="TextBox 7" id="7"/>
          <p:cNvSpPr txBox="true"/>
          <p:nvPr/>
        </p:nvSpPr>
        <p:spPr>
          <a:xfrm rot="0">
            <a:off x="9717561" y="2902235"/>
            <a:ext cx="8187378" cy="476250"/>
          </a:xfrm>
          <a:prstGeom prst="rect">
            <a:avLst/>
          </a:prstGeom>
        </p:spPr>
        <p:txBody>
          <a:bodyPr anchor="t" rtlCol="false" tIns="0" lIns="0" bIns="0" rIns="0">
            <a:spAutoFit/>
          </a:bodyPr>
          <a:lstStyle/>
          <a:p>
            <a:pPr>
              <a:lnSpc>
                <a:spcPts val="3750"/>
              </a:lnSpc>
            </a:pPr>
            <a:r>
              <a:rPr lang="en-US" sz="3000" spc="150">
                <a:solidFill>
                  <a:srgbClr val="FFFFFF"/>
                </a:solidFill>
                <a:latin typeface="Lato Italics"/>
              </a:rPr>
              <a:t>(b).drop duplicate data from the data frame</a:t>
            </a:r>
            <a:r>
              <a:rPr lang="en-US" sz="3000" spc="150">
                <a:solidFill>
                  <a:srgbClr val="FFFFFF"/>
                </a:solidFill>
                <a:latin typeface="Lato Italics"/>
              </a:rPr>
              <a:t> </a:t>
            </a:r>
          </a:p>
        </p:txBody>
      </p:sp>
      <p:sp>
        <p:nvSpPr>
          <p:cNvPr name="TextBox 8" id="8"/>
          <p:cNvSpPr txBox="true"/>
          <p:nvPr/>
        </p:nvSpPr>
        <p:spPr>
          <a:xfrm rot="0">
            <a:off x="291440" y="2902235"/>
            <a:ext cx="8187378" cy="1428750"/>
          </a:xfrm>
          <a:prstGeom prst="rect">
            <a:avLst/>
          </a:prstGeom>
        </p:spPr>
        <p:txBody>
          <a:bodyPr anchor="t" rtlCol="false" tIns="0" lIns="0" bIns="0" rIns="0">
            <a:spAutoFit/>
          </a:bodyPr>
          <a:lstStyle/>
          <a:p>
            <a:pPr>
              <a:lnSpc>
                <a:spcPts val="3750"/>
              </a:lnSpc>
            </a:pPr>
            <a:r>
              <a:rPr lang="en-US" sz="3000" spc="150">
                <a:solidFill>
                  <a:srgbClr val="FFFFFF"/>
                </a:solidFill>
                <a:latin typeface="Lato Italics"/>
              </a:rPr>
              <a:t>(a). Remove unnecessary columns(features) from data frame that do not contribute in determining the sentiment of the twitter text.</a:t>
            </a:r>
          </a:p>
        </p:txBody>
      </p:sp>
      <p:grpSp>
        <p:nvGrpSpPr>
          <p:cNvPr name="Group 9" id="9"/>
          <p:cNvGrpSpPr/>
          <p:nvPr/>
        </p:nvGrpSpPr>
        <p:grpSpPr>
          <a:xfrm rot="0">
            <a:off x="0" y="0"/>
            <a:ext cx="18288000" cy="417760"/>
            <a:chOff x="0" y="0"/>
            <a:chExt cx="6671512" cy="152400"/>
          </a:xfrm>
        </p:grpSpPr>
        <p:sp>
          <p:nvSpPr>
            <p:cNvPr name="Freeform 10" id="10"/>
            <p:cNvSpPr/>
            <p:nvPr/>
          </p:nvSpPr>
          <p:spPr>
            <a:xfrm flipH="false" flipV="false" rot="0">
              <a:off x="0" y="0"/>
              <a:ext cx="6671512" cy="152400"/>
            </a:xfrm>
            <a:custGeom>
              <a:avLst/>
              <a:gdLst/>
              <a:ahLst/>
              <a:cxnLst/>
              <a:rect r="r" b="b" t="t" l="l"/>
              <a:pathLst>
                <a:path h="152400" w="6671512">
                  <a:moveTo>
                    <a:pt x="0" y="0"/>
                  </a:moveTo>
                  <a:lnTo>
                    <a:pt x="6671512" y="0"/>
                  </a:lnTo>
                  <a:lnTo>
                    <a:pt x="6671512" y="152400"/>
                  </a:lnTo>
                  <a:lnTo>
                    <a:pt x="0" y="152400"/>
                  </a:lnTo>
                  <a:close/>
                </a:path>
              </a:pathLst>
            </a:custGeom>
            <a:solidFill>
              <a:srgbClr val="2B4A9D"/>
            </a:solidFill>
          </p:spPr>
        </p:sp>
      </p:grpSp>
      <p:grpSp>
        <p:nvGrpSpPr>
          <p:cNvPr name="Group 11" id="11"/>
          <p:cNvGrpSpPr/>
          <p:nvPr/>
        </p:nvGrpSpPr>
        <p:grpSpPr>
          <a:xfrm rot="5400000">
            <a:off x="-1963" y="1309"/>
            <a:ext cx="1635964" cy="1633346"/>
            <a:chOff x="0" y="0"/>
            <a:chExt cx="6350000" cy="6339840"/>
          </a:xfrm>
        </p:grpSpPr>
        <p:sp>
          <p:nvSpPr>
            <p:cNvPr name="Freeform 12" id="12"/>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grpSp>
        <p:nvGrpSpPr>
          <p:cNvPr name="Group 13" id="13"/>
          <p:cNvGrpSpPr/>
          <p:nvPr/>
        </p:nvGrpSpPr>
        <p:grpSpPr>
          <a:xfrm rot="-10800000">
            <a:off x="16652690" y="1309"/>
            <a:ext cx="1635964" cy="1633346"/>
            <a:chOff x="0" y="0"/>
            <a:chExt cx="6350000" cy="6339840"/>
          </a:xfrm>
        </p:grpSpPr>
        <p:sp>
          <p:nvSpPr>
            <p:cNvPr name="Freeform 14" id="14"/>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sp>
        <p:nvSpPr>
          <p:cNvPr name="Freeform 15" id="15"/>
          <p:cNvSpPr/>
          <p:nvPr/>
        </p:nvSpPr>
        <p:spPr>
          <a:xfrm flipH="false" flipV="false" rot="0">
            <a:off x="108197" y="5616860"/>
            <a:ext cx="8646595" cy="3004871"/>
          </a:xfrm>
          <a:custGeom>
            <a:avLst/>
            <a:gdLst/>
            <a:ahLst/>
            <a:cxnLst/>
            <a:rect r="r" b="b" t="t" l="l"/>
            <a:pathLst>
              <a:path h="3004871" w="8646595">
                <a:moveTo>
                  <a:pt x="0" y="0"/>
                </a:moveTo>
                <a:lnTo>
                  <a:pt x="8646595" y="0"/>
                </a:lnTo>
                <a:lnTo>
                  <a:pt x="8646595" y="3004871"/>
                </a:lnTo>
                <a:lnTo>
                  <a:pt x="0" y="3004871"/>
                </a:lnTo>
                <a:lnTo>
                  <a:pt x="0" y="0"/>
                </a:lnTo>
                <a:close/>
              </a:path>
            </a:pathLst>
          </a:custGeom>
          <a:blipFill>
            <a:blip r:embed="rId2"/>
            <a:stretch>
              <a:fillRect l="-2542" t="0" r="-2542" b="-2099"/>
            </a:stretch>
          </a:blipFill>
        </p:spPr>
      </p:sp>
      <p:sp>
        <p:nvSpPr>
          <p:cNvPr name="Freeform 16" id="16"/>
          <p:cNvSpPr/>
          <p:nvPr/>
        </p:nvSpPr>
        <p:spPr>
          <a:xfrm flipH="false" flipV="false" rot="0">
            <a:off x="9717561" y="5143500"/>
            <a:ext cx="8570439" cy="3922398"/>
          </a:xfrm>
          <a:custGeom>
            <a:avLst/>
            <a:gdLst/>
            <a:ahLst/>
            <a:cxnLst/>
            <a:rect r="r" b="b" t="t" l="l"/>
            <a:pathLst>
              <a:path h="3922398" w="8570439">
                <a:moveTo>
                  <a:pt x="0" y="0"/>
                </a:moveTo>
                <a:lnTo>
                  <a:pt x="8570439" y="0"/>
                </a:lnTo>
                <a:lnTo>
                  <a:pt x="8570439" y="3922398"/>
                </a:lnTo>
                <a:lnTo>
                  <a:pt x="0" y="3922398"/>
                </a:lnTo>
                <a:lnTo>
                  <a:pt x="0" y="0"/>
                </a:lnTo>
                <a:close/>
              </a:path>
            </a:pathLst>
          </a:custGeom>
          <a:blipFill>
            <a:blip r:embed="rId3"/>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flipH="false" flipV="false" rot="0">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5400000">
            <a:off x="568482" y="1389170"/>
            <a:ext cx="829509" cy="1966473"/>
            <a:chOff x="0" y="0"/>
            <a:chExt cx="2354580" cy="5581882"/>
          </a:xfrm>
        </p:grpSpPr>
        <p:sp>
          <p:nvSpPr>
            <p:cNvPr name="Freeform 5" id="5"/>
            <p:cNvSpPr/>
            <p:nvPr/>
          </p:nvSpPr>
          <p:spPr>
            <a:xfrm flipH="false" flipV="false" rot="0">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name="TextBox 6" id="6"/>
          <p:cNvSpPr txBox="true"/>
          <p:nvPr/>
        </p:nvSpPr>
        <p:spPr>
          <a:xfrm rot="0">
            <a:off x="2428018" y="2620007"/>
            <a:ext cx="3092980" cy="476250"/>
          </a:xfrm>
          <a:prstGeom prst="rect">
            <a:avLst/>
          </a:prstGeom>
        </p:spPr>
        <p:txBody>
          <a:bodyPr anchor="t" rtlCol="false" tIns="0" lIns="0" bIns="0" rIns="0">
            <a:spAutoFit/>
          </a:bodyPr>
          <a:lstStyle/>
          <a:p>
            <a:pPr>
              <a:lnSpc>
                <a:spcPts val="3750"/>
              </a:lnSpc>
            </a:pPr>
            <a:r>
              <a:rPr lang="en-US" sz="3000" spc="300">
                <a:solidFill>
                  <a:srgbClr val="000000"/>
                </a:solidFill>
                <a:latin typeface="Lato Italics"/>
              </a:rPr>
              <a:t>I love this game</a:t>
            </a:r>
          </a:p>
        </p:txBody>
      </p:sp>
      <p:sp>
        <p:nvSpPr>
          <p:cNvPr name="TextBox 7" id="7"/>
          <p:cNvSpPr txBox="true"/>
          <p:nvPr/>
        </p:nvSpPr>
        <p:spPr>
          <a:xfrm rot="0">
            <a:off x="2428018" y="2077181"/>
            <a:ext cx="8926205" cy="523875"/>
          </a:xfrm>
          <a:prstGeom prst="rect">
            <a:avLst/>
          </a:prstGeom>
        </p:spPr>
        <p:txBody>
          <a:bodyPr anchor="t" rtlCol="false" tIns="0" lIns="0" bIns="0" rIns="0">
            <a:spAutoFit/>
          </a:bodyPr>
          <a:lstStyle/>
          <a:p>
            <a:pPr>
              <a:lnSpc>
                <a:spcPts val="4200"/>
              </a:lnSpc>
            </a:pPr>
            <a:r>
              <a:rPr lang="en-US" sz="3000" spc="300">
                <a:solidFill>
                  <a:srgbClr val="2B4A9D"/>
                </a:solidFill>
                <a:latin typeface="Lato Bold"/>
              </a:rPr>
              <a:t>TOKENIZATION</a:t>
            </a:r>
          </a:p>
        </p:txBody>
      </p:sp>
      <p:sp>
        <p:nvSpPr>
          <p:cNvPr name="TextBox 8" id="8"/>
          <p:cNvSpPr txBox="true"/>
          <p:nvPr/>
        </p:nvSpPr>
        <p:spPr>
          <a:xfrm rot="0">
            <a:off x="1342168" y="2077181"/>
            <a:ext cx="487056" cy="5237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1</a:t>
            </a:r>
          </a:p>
        </p:txBody>
      </p:sp>
      <p:grpSp>
        <p:nvGrpSpPr>
          <p:cNvPr name="Group 9" id="9"/>
          <p:cNvGrpSpPr/>
          <p:nvPr/>
        </p:nvGrpSpPr>
        <p:grpSpPr>
          <a:xfrm rot="-5400000">
            <a:off x="568482" y="3281807"/>
            <a:ext cx="829509" cy="1966473"/>
            <a:chOff x="0" y="0"/>
            <a:chExt cx="2354580" cy="5581882"/>
          </a:xfrm>
        </p:grpSpPr>
        <p:sp>
          <p:nvSpPr>
            <p:cNvPr name="Freeform 10" id="10"/>
            <p:cNvSpPr/>
            <p:nvPr/>
          </p:nvSpPr>
          <p:spPr>
            <a:xfrm flipH="false" flipV="false" rot="0">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name="TextBox 11" id="11"/>
          <p:cNvSpPr txBox="true"/>
          <p:nvPr/>
        </p:nvSpPr>
        <p:spPr>
          <a:xfrm rot="0">
            <a:off x="2428018" y="4660748"/>
            <a:ext cx="13139545" cy="1905000"/>
          </a:xfrm>
          <a:prstGeom prst="rect">
            <a:avLst/>
          </a:prstGeom>
        </p:spPr>
        <p:txBody>
          <a:bodyPr anchor="t" rtlCol="false" tIns="0" lIns="0" bIns="0" rIns="0">
            <a:spAutoFit/>
          </a:bodyPr>
          <a:lstStyle/>
          <a:p>
            <a:pPr>
              <a:lnSpc>
                <a:spcPts val="3750"/>
              </a:lnSpc>
            </a:pPr>
            <a:r>
              <a:rPr lang="en-US" sz="3000" spc="300">
                <a:solidFill>
                  <a:srgbClr val="000000"/>
                </a:solidFill>
                <a:latin typeface="Lato Italics"/>
              </a:rPr>
              <a:t>Punctuation marks, such as commas(,), periods(.), and question marks(?), can add clarity and structure to text when we read it, but they can also add noise when we try to analyze or process text computationally.</a:t>
            </a:r>
          </a:p>
        </p:txBody>
      </p:sp>
      <p:sp>
        <p:nvSpPr>
          <p:cNvPr name="TextBox 12" id="12"/>
          <p:cNvSpPr txBox="true"/>
          <p:nvPr/>
        </p:nvSpPr>
        <p:spPr>
          <a:xfrm rot="0">
            <a:off x="1342168" y="3986439"/>
            <a:ext cx="487056" cy="5237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2</a:t>
            </a:r>
          </a:p>
        </p:txBody>
      </p:sp>
      <p:sp>
        <p:nvSpPr>
          <p:cNvPr name="TextBox 13" id="13"/>
          <p:cNvSpPr txBox="true"/>
          <p:nvPr/>
        </p:nvSpPr>
        <p:spPr>
          <a:xfrm rot="0">
            <a:off x="2428018" y="3908415"/>
            <a:ext cx="8926205" cy="523875"/>
          </a:xfrm>
          <a:prstGeom prst="rect">
            <a:avLst/>
          </a:prstGeom>
        </p:spPr>
        <p:txBody>
          <a:bodyPr anchor="t" rtlCol="false" tIns="0" lIns="0" bIns="0" rIns="0">
            <a:spAutoFit/>
          </a:bodyPr>
          <a:lstStyle/>
          <a:p>
            <a:pPr>
              <a:lnSpc>
                <a:spcPts val="4200"/>
              </a:lnSpc>
            </a:pPr>
            <a:r>
              <a:rPr lang="en-US" sz="3000" spc="300">
                <a:solidFill>
                  <a:srgbClr val="2B4A9D"/>
                </a:solidFill>
                <a:latin typeface="Lato Bold"/>
              </a:rPr>
              <a:t>REMOVE PUNCTUATION</a:t>
            </a:r>
          </a:p>
        </p:txBody>
      </p:sp>
      <p:grpSp>
        <p:nvGrpSpPr>
          <p:cNvPr name="Group 14" id="14"/>
          <p:cNvGrpSpPr/>
          <p:nvPr/>
        </p:nvGrpSpPr>
        <p:grpSpPr>
          <a:xfrm rot="-5400000">
            <a:off x="568482" y="6356591"/>
            <a:ext cx="829509" cy="1966473"/>
            <a:chOff x="0" y="0"/>
            <a:chExt cx="2354580" cy="5581882"/>
          </a:xfrm>
        </p:grpSpPr>
        <p:sp>
          <p:nvSpPr>
            <p:cNvPr name="Freeform 15" id="15"/>
            <p:cNvSpPr/>
            <p:nvPr/>
          </p:nvSpPr>
          <p:spPr>
            <a:xfrm flipH="false" flipV="false" rot="0">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name="TextBox 16" id="16"/>
          <p:cNvSpPr txBox="true"/>
          <p:nvPr/>
        </p:nvSpPr>
        <p:spPr>
          <a:xfrm rot="0">
            <a:off x="2428018" y="7863752"/>
            <a:ext cx="8926205" cy="476250"/>
          </a:xfrm>
          <a:prstGeom prst="rect">
            <a:avLst/>
          </a:prstGeom>
        </p:spPr>
        <p:txBody>
          <a:bodyPr anchor="t" rtlCol="false" tIns="0" lIns="0" bIns="0" rIns="0">
            <a:spAutoFit/>
          </a:bodyPr>
          <a:lstStyle/>
          <a:p>
            <a:pPr>
              <a:lnSpc>
                <a:spcPts val="3750"/>
              </a:lnSpc>
            </a:pPr>
            <a:r>
              <a:rPr lang="en-US" sz="3000" spc="300">
                <a:solidFill>
                  <a:srgbClr val="000000"/>
                </a:solidFill>
                <a:latin typeface="Lato Italics"/>
              </a:rPr>
              <a:t> </a:t>
            </a:r>
            <a:r>
              <a:rPr lang="en-US" sz="3000" spc="300">
                <a:solidFill>
                  <a:srgbClr val="000000"/>
                </a:solidFill>
                <a:latin typeface="Lato Italics"/>
              </a:rPr>
              <a:t>"the", "and", "a", "an", "in", "of", and "to".</a:t>
            </a:r>
          </a:p>
        </p:txBody>
      </p:sp>
      <p:sp>
        <p:nvSpPr>
          <p:cNvPr name="TextBox 17" id="17"/>
          <p:cNvSpPr txBox="true"/>
          <p:nvPr/>
        </p:nvSpPr>
        <p:spPr>
          <a:xfrm rot="0">
            <a:off x="1342168" y="7044603"/>
            <a:ext cx="487056" cy="5237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3</a:t>
            </a:r>
          </a:p>
        </p:txBody>
      </p:sp>
      <p:sp>
        <p:nvSpPr>
          <p:cNvPr name="TextBox 18" id="18"/>
          <p:cNvSpPr txBox="true"/>
          <p:nvPr/>
        </p:nvSpPr>
        <p:spPr>
          <a:xfrm rot="0">
            <a:off x="2428018" y="7044603"/>
            <a:ext cx="8926205" cy="523875"/>
          </a:xfrm>
          <a:prstGeom prst="rect">
            <a:avLst/>
          </a:prstGeom>
        </p:spPr>
        <p:txBody>
          <a:bodyPr anchor="t" rtlCol="false" tIns="0" lIns="0" bIns="0" rIns="0">
            <a:spAutoFit/>
          </a:bodyPr>
          <a:lstStyle/>
          <a:p>
            <a:pPr>
              <a:lnSpc>
                <a:spcPts val="4200"/>
              </a:lnSpc>
            </a:pPr>
            <a:r>
              <a:rPr lang="en-US" sz="3000" spc="300">
                <a:solidFill>
                  <a:srgbClr val="2B4A9D"/>
                </a:solidFill>
                <a:latin typeface="Lato Bold"/>
              </a:rPr>
              <a:t>STOPWORDS</a:t>
            </a:r>
          </a:p>
        </p:txBody>
      </p:sp>
      <p:grpSp>
        <p:nvGrpSpPr>
          <p:cNvPr name="Group 19" id="19"/>
          <p:cNvGrpSpPr/>
          <p:nvPr/>
        </p:nvGrpSpPr>
        <p:grpSpPr>
          <a:xfrm rot="2700000">
            <a:off x="-1705354" y="-5607451"/>
            <a:ext cx="6164339" cy="6164339"/>
            <a:chOff x="0" y="0"/>
            <a:chExt cx="1913890" cy="1913890"/>
          </a:xfrm>
        </p:grpSpPr>
        <p:sp>
          <p:nvSpPr>
            <p:cNvPr name="Freeform 20" id="20"/>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21" id="21"/>
          <p:cNvGrpSpPr/>
          <p:nvPr/>
        </p:nvGrpSpPr>
        <p:grpSpPr>
          <a:xfrm rot="2700000">
            <a:off x="-1705354" y="9730112"/>
            <a:ext cx="6164339" cy="6164339"/>
            <a:chOff x="0" y="0"/>
            <a:chExt cx="1913890" cy="1913890"/>
          </a:xfrm>
        </p:grpSpPr>
        <p:sp>
          <p:nvSpPr>
            <p:cNvPr name="Freeform 22" id="22"/>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name="AutoShape 23" id="23"/>
          <p:cNvSpPr/>
          <p:nvPr/>
        </p:nvSpPr>
        <p:spPr>
          <a:xfrm>
            <a:off x="5580861" y="2886704"/>
            <a:ext cx="2620518" cy="38091"/>
          </a:xfrm>
          <a:prstGeom prst="line">
            <a:avLst/>
          </a:prstGeom>
          <a:ln cap="flat" w="38100">
            <a:solidFill>
              <a:srgbClr val="000000"/>
            </a:solidFill>
            <a:prstDash val="solid"/>
            <a:headEnd type="none" len="sm" w="sm"/>
            <a:tailEnd type="triangle" len="med" w="lg"/>
          </a:ln>
        </p:spPr>
      </p:sp>
      <p:sp>
        <p:nvSpPr>
          <p:cNvPr name="TextBox 24" id="24"/>
          <p:cNvSpPr txBox="true"/>
          <p:nvPr/>
        </p:nvSpPr>
        <p:spPr>
          <a:xfrm rot="0">
            <a:off x="8285930" y="2626985"/>
            <a:ext cx="3115270" cy="490854"/>
          </a:xfrm>
          <a:prstGeom prst="rect">
            <a:avLst/>
          </a:prstGeom>
        </p:spPr>
        <p:txBody>
          <a:bodyPr anchor="t" rtlCol="false" tIns="0" lIns="0" bIns="0" rIns="0">
            <a:spAutoFit/>
          </a:bodyPr>
          <a:lstStyle/>
          <a:p>
            <a:pPr algn="ctr">
              <a:lnSpc>
                <a:spcPts val="3920"/>
              </a:lnSpc>
              <a:spcBef>
                <a:spcPct val="0"/>
              </a:spcBef>
            </a:pPr>
            <a:r>
              <a:rPr lang="en-US" sz="2800" spc="280">
                <a:solidFill>
                  <a:srgbClr val="000000"/>
                </a:solidFill>
                <a:latin typeface="Lato Bold"/>
              </a:rPr>
              <a:t>TOKENIZATION</a:t>
            </a:r>
          </a:p>
        </p:txBody>
      </p:sp>
      <p:sp>
        <p:nvSpPr>
          <p:cNvPr name="AutoShape 25" id="25"/>
          <p:cNvSpPr/>
          <p:nvPr/>
        </p:nvSpPr>
        <p:spPr>
          <a:xfrm flipV="true">
            <a:off x="11485609" y="2896229"/>
            <a:ext cx="2697494" cy="19042"/>
          </a:xfrm>
          <a:prstGeom prst="line">
            <a:avLst/>
          </a:prstGeom>
          <a:ln cap="flat" w="38100">
            <a:solidFill>
              <a:srgbClr val="000000"/>
            </a:solidFill>
            <a:prstDash val="solid"/>
            <a:headEnd type="none" len="sm" w="sm"/>
            <a:tailEnd type="arrow" len="sm" w="med"/>
          </a:ln>
        </p:spPr>
      </p:sp>
      <p:sp>
        <p:nvSpPr>
          <p:cNvPr name="TextBox 26" id="26"/>
          <p:cNvSpPr txBox="true"/>
          <p:nvPr/>
        </p:nvSpPr>
        <p:spPr>
          <a:xfrm rot="0">
            <a:off x="14333777" y="1810375"/>
            <a:ext cx="1233785" cy="2124075"/>
          </a:xfrm>
          <a:prstGeom prst="rect">
            <a:avLst/>
          </a:prstGeom>
        </p:spPr>
        <p:txBody>
          <a:bodyPr anchor="t" rtlCol="false" tIns="0" lIns="0" bIns="0" rIns="0">
            <a:spAutoFit/>
          </a:bodyPr>
          <a:lstStyle/>
          <a:p>
            <a:pPr algn="ctr">
              <a:lnSpc>
                <a:spcPts val="4200"/>
              </a:lnSpc>
              <a:spcBef>
                <a:spcPct val="0"/>
              </a:spcBef>
            </a:pPr>
            <a:r>
              <a:rPr lang="en-US" sz="3000" spc="300">
                <a:solidFill>
                  <a:srgbClr val="000000"/>
                </a:solidFill>
                <a:latin typeface="Lato"/>
              </a:rPr>
              <a:t>"I"</a:t>
            </a:r>
          </a:p>
          <a:p>
            <a:pPr algn="ctr">
              <a:lnSpc>
                <a:spcPts val="4200"/>
              </a:lnSpc>
              <a:spcBef>
                <a:spcPct val="0"/>
              </a:spcBef>
            </a:pPr>
            <a:r>
              <a:rPr lang="en-US" sz="3000" spc="300">
                <a:solidFill>
                  <a:srgbClr val="000000"/>
                </a:solidFill>
                <a:latin typeface="Lato"/>
              </a:rPr>
              <a:t>"love"</a:t>
            </a:r>
          </a:p>
          <a:p>
            <a:pPr algn="ctr">
              <a:lnSpc>
                <a:spcPts val="4200"/>
              </a:lnSpc>
              <a:spcBef>
                <a:spcPct val="0"/>
              </a:spcBef>
            </a:pPr>
            <a:r>
              <a:rPr lang="en-US" sz="3000" spc="300">
                <a:solidFill>
                  <a:srgbClr val="000000"/>
                </a:solidFill>
                <a:latin typeface="Lato"/>
              </a:rPr>
              <a:t>"this"</a:t>
            </a:r>
          </a:p>
          <a:p>
            <a:pPr algn="ctr">
              <a:lnSpc>
                <a:spcPts val="4200"/>
              </a:lnSpc>
              <a:spcBef>
                <a:spcPct val="0"/>
              </a:spcBef>
            </a:pPr>
            <a:r>
              <a:rPr lang="en-US" sz="3000" spc="300">
                <a:solidFill>
                  <a:srgbClr val="000000"/>
                </a:solidFill>
                <a:latin typeface="Lato"/>
              </a:rPr>
              <a:t>"game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DAFgeN6cnFI</dc:identifier>
  <dcterms:modified xsi:type="dcterms:W3CDTF">2011-08-01T06:04:30Z</dcterms:modified>
  <cp:revision>1</cp:revision>
  <dc:title>Twitter sentiment</dc:title>
</cp:coreProperties>
</file>